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32"/>
  </p:notesMasterIdLst>
  <p:sldIdLst>
    <p:sldId id="256" r:id="rId5"/>
    <p:sldId id="287" r:id="rId6"/>
    <p:sldId id="291" r:id="rId7"/>
    <p:sldId id="338" r:id="rId8"/>
    <p:sldId id="349" r:id="rId9"/>
    <p:sldId id="343" r:id="rId10"/>
    <p:sldId id="348" r:id="rId11"/>
    <p:sldId id="340" r:id="rId12"/>
    <p:sldId id="344" r:id="rId13"/>
    <p:sldId id="341" r:id="rId14"/>
    <p:sldId id="345" r:id="rId15"/>
    <p:sldId id="350" r:id="rId16"/>
    <p:sldId id="342" r:id="rId17"/>
    <p:sldId id="346" r:id="rId18"/>
    <p:sldId id="347" r:id="rId19"/>
    <p:sldId id="351" r:id="rId20"/>
    <p:sldId id="322" r:id="rId21"/>
    <p:sldId id="352" r:id="rId22"/>
    <p:sldId id="323" r:id="rId23"/>
    <p:sldId id="303" r:id="rId24"/>
    <p:sldId id="328" r:id="rId25"/>
    <p:sldId id="318" r:id="rId26"/>
    <p:sldId id="329" r:id="rId27"/>
    <p:sldId id="320" r:id="rId28"/>
    <p:sldId id="321" r:id="rId29"/>
    <p:sldId id="309" r:id="rId30"/>
    <p:sldId id="313" r:id="rId3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58AB92E-779A-A854-5962-3A6C54E81579}" name="Lisa Reevesman" initials="LR" userId="S::lareevesman@ucdavis.edu::da087775-3a57-4424-b806-ca517b76e0c2" providerId="AD"/>
  <p188:author id="{A77CCE7C-8B94-E438-2B89-C123B0FE3118}" name="Nicole M Steele" initials="NS" userId="S::nmsteele@ucdavis.edu::a6d132a0-2b1f-49d9-8953-4a248d95fe0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A4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5699" autoAdjust="0"/>
  </p:normalViewPr>
  <p:slideViewPr>
    <p:cSldViewPr>
      <p:cViewPr varScale="1">
        <p:scale>
          <a:sx n="45" d="100"/>
          <a:sy n="45" d="100"/>
        </p:scale>
        <p:origin x="2064" y="38"/>
      </p:cViewPr>
      <p:guideLst>
        <p:guide orient="horz" pos="2880"/>
        <p:guide pos="216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97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734" y="0"/>
            <a:ext cx="3037840" cy="466973"/>
          </a:xfrm>
          <a:prstGeom prst="rect">
            <a:avLst/>
          </a:prstGeom>
        </p:spPr>
        <p:txBody>
          <a:bodyPr vert="horz" lIns="91440" tIns="45720" rIns="91440" bIns="45720" rtlCol="0"/>
          <a:lstStyle>
            <a:lvl1pPr algn="r">
              <a:defRPr sz="1200"/>
            </a:lvl1pPr>
          </a:lstStyle>
          <a:p>
            <a:fld id="{C3249CA6-C9BD-4A26-8570-B4B5F3DFE77C}" type="datetimeFigureOut">
              <a:rPr lang="en-US" smtClean="0"/>
              <a:t>4/2/2026</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73894"/>
            <a:ext cx="5608320" cy="366045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430"/>
            <a:ext cx="3037840" cy="466971"/>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734" y="8829430"/>
            <a:ext cx="3037840" cy="466971"/>
          </a:xfrm>
          <a:prstGeom prst="rect">
            <a:avLst/>
          </a:prstGeom>
        </p:spPr>
        <p:txBody>
          <a:bodyPr vert="horz" lIns="91440" tIns="45720" rIns="91440" bIns="45720" rtlCol="0" anchor="b"/>
          <a:lstStyle>
            <a:lvl1pPr algn="r">
              <a:defRPr sz="1200"/>
            </a:lvl1pPr>
          </a:lstStyle>
          <a:p>
            <a:fld id="{0774CC61-75B7-46F6-BA45-9BF2DABB1A36}" type="slidenum">
              <a:rPr lang="en-US" smtClean="0"/>
              <a:t>‹#›</a:t>
            </a:fld>
            <a:endParaRPr lang="en-US" dirty="0"/>
          </a:p>
        </p:txBody>
      </p:sp>
    </p:spTree>
    <p:extLst>
      <p:ext uri="{BB962C8B-B14F-4D97-AF65-F5344CB8AC3E}">
        <p14:creationId xmlns:p14="http://schemas.microsoft.com/office/powerpoint/2010/main" val="1219688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afternoon and welcome to the March Academic Personnel Information Session. </a:t>
            </a:r>
          </a:p>
        </p:txBody>
      </p:sp>
      <p:sp>
        <p:nvSpPr>
          <p:cNvPr id="4" name="Slide Number Placeholder 3"/>
          <p:cNvSpPr>
            <a:spLocks noGrp="1"/>
          </p:cNvSpPr>
          <p:nvPr>
            <p:ph type="sldNum" sz="quarter" idx="5"/>
          </p:nvPr>
        </p:nvSpPr>
        <p:spPr/>
        <p:txBody>
          <a:bodyPr/>
          <a:lstStyle/>
          <a:p>
            <a:fld id="{0774CC61-75B7-46F6-BA45-9BF2DABB1A36}" type="slidenum">
              <a:rPr lang="en-US" smtClean="0"/>
              <a:t>1</a:t>
            </a:fld>
            <a:endParaRPr lang="en-US" dirty="0"/>
          </a:p>
        </p:txBody>
      </p:sp>
    </p:spTree>
    <p:extLst>
      <p:ext uri="{BB962C8B-B14F-4D97-AF65-F5344CB8AC3E}">
        <p14:creationId xmlns:p14="http://schemas.microsoft.com/office/powerpoint/2010/main" val="42572733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74CC61-75B7-46F6-BA45-9BF2DABB1A36}" type="slidenum">
              <a:rPr lang="en-US" smtClean="0"/>
              <a:t>10</a:t>
            </a:fld>
            <a:endParaRPr lang="en-US" dirty="0"/>
          </a:p>
        </p:txBody>
      </p:sp>
    </p:spTree>
    <p:extLst>
      <p:ext uri="{BB962C8B-B14F-4D97-AF65-F5344CB8AC3E}">
        <p14:creationId xmlns:p14="http://schemas.microsoft.com/office/powerpoint/2010/main" val="812927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74CC61-75B7-46F6-BA45-9BF2DABB1A36}" type="slidenum">
              <a:rPr lang="en-US" smtClean="0"/>
              <a:t>11</a:t>
            </a:fld>
            <a:endParaRPr lang="en-US" dirty="0"/>
          </a:p>
        </p:txBody>
      </p:sp>
    </p:spTree>
    <p:extLst>
      <p:ext uri="{BB962C8B-B14F-4D97-AF65-F5344CB8AC3E}">
        <p14:creationId xmlns:p14="http://schemas.microsoft.com/office/powerpoint/2010/main" val="38900923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B4D95E-A13A-5AB3-6C46-050B1145F0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84DD30-8EC7-18D9-0621-74EBCCEDD5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F41200-70E7-1EA0-7CCC-8665ABCCEF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E89FBA-8B80-EDDB-3D8D-5E31C9EB1478}"/>
              </a:ext>
            </a:extLst>
          </p:cNvPr>
          <p:cNvSpPr>
            <a:spLocks noGrp="1"/>
          </p:cNvSpPr>
          <p:nvPr>
            <p:ph type="sldNum" sz="quarter" idx="5"/>
          </p:nvPr>
        </p:nvSpPr>
        <p:spPr/>
        <p:txBody>
          <a:bodyPr/>
          <a:lstStyle/>
          <a:p>
            <a:fld id="{0774CC61-75B7-46F6-BA45-9BF2DABB1A36}" type="slidenum">
              <a:rPr lang="en-US" smtClean="0"/>
              <a:t>12</a:t>
            </a:fld>
            <a:endParaRPr lang="en-US" dirty="0"/>
          </a:p>
        </p:txBody>
      </p:sp>
    </p:spTree>
    <p:extLst>
      <p:ext uri="{BB962C8B-B14F-4D97-AF65-F5344CB8AC3E}">
        <p14:creationId xmlns:p14="http://schemas.microsoft.com/office/powerpoint/2010/main" val="16567854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74CC61-75B7-46F6-BA45-9BF2DABB1A36}" type="slidenum">
              <a:rPr lang="en-US" smtClean="0"/>
              <a:t>13</a:t>
            </a:fld>
            <a:endParaRPr lang="en-US" dirty="0"/>
          </a:p>
        </p:txBody>
      </p:sp>
    </p:spTree>
    <p:extLst>
      <p:ext uri="{BB962C8B-B14F-4D97-AF65-F5344CB8AC3E}">
        <p14:creationId xmlns:p14="http://schemas.microsoft.com/office/powerpoint/2010/main" val="9040620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74CC61-75B7-46F6-BA45-9BF2DABB1A36}" type="slidenum">
              <a:rPr lang="en-US" smtClean="0"/>
              <a:t>14</a:t>
            </a:fld>
            <a:endParaRPr lang="en-US" dirty="0"/>
          </a:p>
        </p:txBody>
      </p:sp>
    </p:spTree>
    <p:extLst>
      <p:ext uri="{BB962C8B-B14F-4D97-AF65-F5344CB8AC3E}">
        <p14:creationId xmlns:p14="http://schemas.microsoft.com/office/powerpoint/2010/main" val="4349966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74CC61-75B7-46F6-BA45-9BF2DABB1A36}" type="slidenum">
              <a:rPr lang="en-US" smtClean="0"/>
              <a:t>15</a:t>
            </a:fld>
            <a:endParaRPr lang="en-US" dirty="0"/>
          </a:p>
        </p:txBody>
      </p:sp>
    </p:spTree>
    <p:extLst>
      <p:ext uri="{BB962C8B-B14F-4D97-AF65-F5344CB8AC3E}">
        <p14:creationId xmlns:p14="http://schemas.microsoft.com/office/powerpoint/2010/main" val="8696797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6586FC-F668-E671-576D-0D696E9907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5A5AA4-A5CE-3C4E-871A-53CC4C60F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C50DA0-4CA4-F123-05B4-23E6E82B11E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In this presentation we will cover the necessary steps when reviewing your list of academic appointees for Reappointment and discuss the requirements for Non-Reappointments and Involuntary FTE Reductions.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The call for renewal of academic appointments for faculty and non-faculty appointees (RA Unit members) who currently have an approaching appointment end date through May 31, 2027. This end date is used to capture any off-cycle appointment end dates well is advance of the next renewal cycle.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Demo: renewal of instructions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Arial" panose="020B0604020202020204" pitchFamily="34" charset="0"/>
              <a:cs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D879D2EB-40F2-FD4B-7728-75DDADE0CFDA}"/>
              </a:ext>
            </a:extLst>
          </p:cNvPr>
          <p:cNvSpPr>
            <a:spLocks noGrp="1"/>
          </p:cNvSpPr>
          <p:nvPr>
            <p:ph type="sldNum" sz="quarter" idx="5"/>
          </p:nvPr>
        </p:nvSpPr>
        <p:spPr/>
        <p:txBody>
          <a:bodyPr/>
          <a:lstStyle/>
          <a:p>
            <a:fld id="{0774CC61-75B7-46F6-BA45-9BF2DABB1A36}" type="slidenum">
              <a:rPr lang="en-US" smtClean="0"/>
              <a:t>16</a:t>
            </a:fld>
            <a:endParaRPr lang="en-US" dirty="0"/>
          </a:p>
        </p:txBody>
      </p:sp>
    </p:spTree>
    <p:extLst>
      <p:ext uri="{BB962C8B-B14F-4D97-AF65-F5344CB8AC3E}">
        <p14:creationId xmlns:p14="http://schemas.microsoft.com/office/powerpoint/2010/main" val="21113482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1800" u="sng"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IMPORTANT</a:t>
            </a:r>
            <a:r>
              <a:rPr lang="en-US" sz="18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a:t>
            </a:r>
            <a:r>
              <a:rPr lang="en-US" sz="1800" dirty="0">
                <a:effectLst/>
                <a:latin typeface="Arial" panose="020B0604020202020204" pitchFamily="34" charset="0"/>
                <a:ea typeface="Times New Roman" panose="02020603050405020304" pitchFamily="18" charset="0"/>
                <a:cs typeface="Arial" panose="020B0604020202020204" pitchFamily="34" charset="0"/>
              </a:rPr>
              <a:t> For Adjunct and In Residence faculty, the Dean’s Office strongly recommends that reappointments be made for one year only, given our uncertain federal funding environment and other financial challenges. Longer-term appointments should be made only when there is absolute certainty of sustained funding. If long-term funding has been secured for your Adjunct and/or In Residence faculty member(s), please include that confirmation with your returned spreadsheet.</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774CC61-75B7-46F6-BA45-9BF2DABB1A36}" type="slidenum">
              <a:rPr lang="en-US" smtClean="0"/>
              <a:t>17</a:t>
            </a:fld>
            <a:endParaRPr lang="en-US"/>
          </a:p>
        </p:txBody>
      </p:sp>
    </p:spTree>
    <p:extLst>
      <p:ext uri="{BB962C8B-B14F-4D97-AF65-F5344CB8AC3E}">
        <p14:creationId xmlns:p14="http://schemas.microsoft.com/office/powerpoint/2010/main" val="29953350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58EF2E-CD0F-0918-DE1B-3CD26F72CD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08F7E3-EE3B-6087-4809-09756DFA50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E941CB-FC23-AB1B-3432-8D9CE60AAF3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Arial" panose="020B0604020202020204" pitchFamily="34" charset="0"/>
              <a:cs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6A8F05BE-3DE9-1E69-6582-FAB6CE5F35B9}"/>
              </a:ext>
            </a:extLst>
          </p:cNvPr>
          <p:cNvSpPr>
            <a:spLocks noGrp="1"/>
          </p:cNvSpPr>
          <p:nvPr>
            <p:ph type="sldNum" sz="quarter" idx="5"/>
          </p:nvPr>
        </p:nvSpPr>
        <p:spPr/>
        <p:txBody>
          <a:bodyPr/>
          <a:lstStyle/>
          <a:p>
            <a:fld id="{0774CC61-75B7-46F6-BA45-9BF2DABB1A36}" type="slidenum">
              <a:rPr lang="en-US" smtClean="0"/>
              <a:t>18</a:t>
            </a:fld>
            <a:endParaRPr lang="en-US" dirty="0"/>
          </a:p>
        </p:txBody>
      </p:sp>
    </p:spTree>
    <p:extLst>
      <p:ext uri="{BB962C8B-B14F-4D97-AF65-F5344CB8AC3E}">
        <p14:creationId xmlns:p14="http://schemas.microsoft.com/office/powerpoint/2010/main" val="14369401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endParaRPr lang="en-US" b="1" dirty="0"/>
          </a:p>
        </p:txBody>
      </p:sp>
      <p:sp>
        <p:nvSpPr>
          <p:cNvPr id="4" name="Slide Number Placeholder 3"/>
          <p:cNvSpPr>
            <a:spLocks noGrp="1"/>
          </p:cNvSpPr>
          <p:nvPr>
            <p:ph type="sldNum" sz="quarter" idx="5"/>
          </p:nvPr>
        </p:nvSpPr>
        <p:spPr/>
        <p:txBody>
          <a:bodyPr/>
          <a:lstStyle/>
          <a:p>
            <a:fld id="{0774CC61-75B7-46F6-BA45-9BF2DABB1A36}" type="slidenum">
              <a:rPr lang="en-US" smtClean="0"/>
              <a:t>19</a:t>
            </a:fld>
            <a:endParaRPr lang="en-US"/>
          </a:p>
        </p:txBody>
      </p:sp>
    </p:spTree>
    <p:extLst>
      <p:ext uri="{BB962C8B-B14F-4D97-AF65-F5344CB8AC3E}">
        <p14:creationId xmlns:p14="http://schemas.microsoft.com/office/powerpoint/2010/main" val="3880013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 couple of housekeeping items before we begin.</a:t>
            </a:r>
          </a:p>
          <a:p>
            <a:pPr marL="171450" indent="-171450">
              <a:buFont typeface="Arial" panose="020B0604020202020204" pitchFamily="34" charset="0"/>
              <a:buChar char="•"/>
            </a:pPr>
            <a:r>
              <a:rPr lang="en-US" dirty="0"/>
              <a:t>Please keep yourself muted during the presentation.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We encourage your participation and to ask questions but, since this is a large group, please ask your questions through the chat. We have reserved plenty of time for questions at the end of this presentation.</a:t>
            </a:r>
          </a:p>
          <a:p>
            <a:pPr marL="171450" indent="-171450">
              <a:buFont typeface="Arial" panose="020B0604020202020204" pitchFamily="34" charset="0"/>
              <a:buChar char="•"/>
            </a:pPr>
            <a:r>
              <a:rPr lang="en-US" dirty="0"/>
              <a:t>We understand this may be your lunch time, but if you are able to turn on your video, it would be great to see you today.</a:t>
            </a:r>
          </a:p>
          <a:p>
            <a:endParaRPr lang="en-US" dirty="0"/>
          </a:p>
        </p:txBody>
      </p:sp>
      <p:sp>
        <p:nvSpPr>
          <p:cNvPr id="4" name="Slide Number Placeholder 3"/>
          <p:cNvSpPr>
            <a:spLocks noGrp="1"/>
          </p:cNvSpPr>
          <p:nvPr>
            <p:ph type="sldNum" sz="quarter" idx="5"/>
          </p:nvPr>
        </p:nvSpPr>
        <p:spPr/>
        <p:txBody>
          <a:bodyPr/>
          <a:lstStyle/>
          <a:p>
            <a:fld id="{0774CC61-75B7-46F6-BA45-9BF2DABB1A36}" type="slidenum">
              <a:rPr lang="en-US" smtClean="0"/>
              <a:t>2</a:t>
            </a:fld>
            <a:endParaRPr lang="en-US" dirty="0"/>
          </a:p>
        </p:txBody>
      </p:sp>
    </p:spTree>
    <p:extLst>
      <p:ext uri="{BB962C8B-B14F-4D97-AF65-F5344CB8AC3E}">
        <p14:creationId xmlns:p14="http://schemas.microsoft.com/office/powerpoint/2010/main" val="25132204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ptos" panose="020B0004020202020204" pitchFamily="34" charset="0"/>
              <a:buNone/>
              <a:tabLst/>
              <a:defRPr/>
            </a:pPr>
            <a:r>
              <a:rPr lang="en-US" sz="1800" dirty="0">
                <a:effectLst/>
                <a:highlight>
                  <a:srgbClr val="FFFF00"/>
                </a:highlight>
                <a:latin typeface="Arial" panose="020B0604020202020204" pitchFamily="34" charset="0"/>
                <a:ea typeface="Times New Roman" panose="02020603050405020304" pitchFamily="18" charset="0"/>
              </a:rPr>
              <a:t>Appointments in these series end automatically unless reappointed, therefore a non-reappointment notice is not required, except for appointments of more than 50% time with eight (8) or more consecutive years of service.</a:t>
            </a:r>
            <a:endParaRPr lang="en-US" sz="1800" dirty="0">
              <a:highlight>
                <a:srgbClr val="FFFF00"/>
              </a:highlight>
              <a:latin typeface="Arial" panose="020B0604020202020204" pitchFamily="34" charset="0"/>
              <a:ea typeface="Times New Roman" panose="02020603050405020304" pitchFamily="18" charset="0"/>
              <a:cs typeface="Arial" panose="020B0604020202020204" pitchFamily="34" charset="0"/>
            </a:endParaRPr>
          </a:p>
          <a:p>
            <a:pPr marL="0" marR="0" lvl="0" indent="0">
              <a:buFont typeface="Aptos" panose="020B0004020202020204" pitchFamily="34" charset="0"/>
              <a:buNone/>
            </a:pPr>
            <a:endParaRPr lang="en-US" sz="180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lvl="0" indent="0">
              <a:buFont typeface="Aptos" panose="020B0004020202020204" pitchFamily="34" charset="0"/>
              <a:buNone/>
            </a:pPr>
            <a:r>
              <a:rPr lang="en-US" sz="1800" dirty="0">
                <a:effectLst/>
                <a:latin typeface="Aptos" panose="020B0004020202020204" pitchFamily="34" charset="0"/>
                <a:ea typeface="Times New Roman" panose="02020603050405020304" pitchFamily="18" charset="0"/>
                <a:cs typeface="Times New Roman" panose="02020603050405020304" pitchFamily="18" charset="0"/>
              </a:rPr>
              <a:t>Junior Specialist titles will be handled by Amy’s team, the notice periods are the same, but the process is different and will be discussed by the non-faculty team. </a:t>
            </a:r>
            <a:endParaRPr lang="en-US" sz="18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0774CC61-75B7-46F6-BA45-9BF2DABB1A36}" type="slidenum">
              <a:rPr lang="en-US" smtClean="0"/>
              <a:t>20</a:t>
            </a:fld>
            <a:endParaRPr lang="en-US"/>
          </a:p>
        </p:txBody>
      </p:sp>
    </p:spTree>
    <p:extLst>
      <p:ext uri="{BB962C8B-B14F-4D97-AF65-F5344CB8AC3E}">
        <p14:creationId xmlns:p14="http://schemas.microsoft.com/office/powerpoint/2010/main" val="27652611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80C282-8559-B4E6-DC60-985F2F48B8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D9D5F7-39BC-EE43-05BD-7C154C5B11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0FA180-108E-D82B-F2E9-26315892E59A}"/>
              </a:ext>
            </a:extLst>
          </p:cNvPr>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1200" dirty="0">
                <a:latin typeface="Calibri (Body)"/>
                <a:ea typeface="Times New Roman" panose="02020603050405020304" pitchFamily="18" charset="0"/>
                <a:cs typeface="Arial" panose="020B0604020202020204" pitchFamily="34" charset="0"/>
              </a:rPr>
              <a:t>These titles </a:t>
            </a:r>
            <a:r>
              <a:rPr lang="en-US" sz="1200" dirty="0">
                <a:highlight>
                  <a:srgbClr val="FFFF00"/>
                </a:highlight>
                <a:latin typeface="Calibri (Body)"/>
                <a:ea typeface="Times New Roman" panose="02020603050405020304" pitchFamily="18" charset="0"/>
                <a:cs typeface="Arial" panose="020B0604020202020204" pitchFamily="34" charset="0"/>
              </a:rPr>
              <a:t>are </a:t>
            </a:r>
            <a:r>
              <a:rPr lang="en-US" sz="1200" dirty="0">
                <a:latin typeface="Calibri (Body)"/>
                <a:ea typeface="Times New Roman" panose="02020603050405020304" pitchFamily="18" charset="0"/>
                <a:cs typeface="Arial" panose="020B0604020202020204" pitchFamily="34" charset="0"/>
              </a:rPr>
              <a:t>not included in your reappointment lists since they require a separate renewal process </a:t>
            </a:r>
            <a:endParaRPr lang="en-US" sz="1200" dirty="0">
              <a:effectLst/>
              <a:latin typeface="Calibri (Body)"/>
              <a:ea typeface="Times New Roman" panose="02020603050405020304" pitchFamily="18" charset="0"/>
              <a:cs typeface="Times New Roman" panose="02020603050405020304" pitchFamily="18" charset="0"/>
            </a:endParaRPr>
          </a:p>
          <a:p>
            <a:pPr marL="0" marR="0">
              <a:lnSpc>
                <a:spcPct val="107000"/>
              </a:lnSpc>
              <a:spcBef>
                <a:spcPts val="0"/>
              </a:spcBef>
              <a:spcAft>
                <a:spcPts val="800"/>
              </a:spcAft>
            </a:pP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A25CB8EB-6C70-400A-DA6D-202B58D9C891}"/>
              </a:ext>
            </a:extLst>
          </p:cNvPr>
          <p:cNvSpPr>
            <a:spLocks noGrp="1"/>
          </p:cNvSpPr>
          <p:nvPr>
            <p:ph type="sldNum" sz="quarter" idx="5"/>
          </p:nvPr>
        </p:nvSpPr>
        <p:spPr/>
        <p:txBody>
          <a:bodyPr/>
          <a:lstStyle/>
          <a:p>
            <a:fld id="{0774CC61-75B7-46F6-BA45-9BF2DABB1A36}" type="slidenum">
              <a:rPr lang="en-US" smtClean="0"/>
              <a:t>21</a:t>
            </a:fld>
            <a:endParaRPr lang="en-US"/>
          </a:p>
        </p:txBody>
      </p:sp>
    </p:spTree>
    <p:extLst>
      <p:ext uri="{BB962C8B-B14F-4D97-AF65-F5344CB8AC3E}">
        <p14:creationId xmlns:p14="http://schemas.microsoft.com/office/powerpoint/2010/main" val="22016796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774CC61-75B7-46F6-BA45-9BF2DABB1A36}" type="slidenum">
              <a:rPr lang="en-US" smtClean="0"/>
              <a:t>22</a:t>
            </a:fld>
            <a:endParaRPr lang="en-US"/>
          </a:p>
        </p:txBody>
      </p:sp>
    </p:spTree>
    <p:extLst>
      <p:ext uri="{BB962C8B-B14F-4D97-AF65-F5344CB8AC3E}">
        <p14:creationId xmlns:p14="http://schemas.microsoft.com/office/powerpoint/2010/main" val="36786851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r>
              <a:rPr lang="en-US" b="1" dirty="0"/>
              <a:t>Mindy</a:t>
            </a:r>
            <a:endParaRPr lang="en-US" b="0" dirty="0"/>
          </a:p>
        </p:txBody>
      </p:sp>
      <p:sp>
        <p:nvSpPr>
          <p:cNvPr id="4" name="Slide Number Placeholder 3"/>
          <p:cNvSpPr>
            <a:spLocks noGrp="1"/>
          </p:cNvSpPr>
          <p:nvPr>
            <p:ph type="sldNum" sz="quarter" idx="5"/>
          </p:nvPr>
        </p:nvSpPr>
        <p:spPr/>
        <p:txBody>
          <a:bodyPr/>
          <a:lstStyle/>
          <a:p>
            <a:fld id="{0774CC61-75B7-46F6-BA45-9BF2DABB1A36}" type="slidenum">
              <a:rPr lang="en-US" smtClean="0"/>
              <a:t>23</a:t>
            </a:fld>
            <a:endParaRPr lang="en-US"/>
          </a:p>
        </p:txBody>
      </p:sp>
    </p:spTree>
    <p:extLst>
      <p:ext uri="{BB962C8B-B14F-4D97-AF65-F5344CB8AC3E}">
        <p14:creationId xmlns:p14="http://schemas.microsoft.com/office/powerpoint/2010/main" val="20582230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r>
              <a:rPr lang="en-US" b="1" dirty="0"/>
              <a:t>Mindy</a:t>
            </a:r>
            <a:endParaRPr lang="en-US" b="0" dirty="0"/>
          </a:p>
        </p:txBody>
      </p:sp>
      <p:sp>
        <p:nvSpPr>
          <p:cNvPr id="4" name="Slide Number Placeholder 3"/>
          <p:cNvSpPr>
            <a:spLocks noGrp="1"/>
          </p:cNvSpPr>
          <p:nvPr>
            <p:ph type="sldNum" sz="quarter" idx="5"/>
          </p:nvPr>
        </p:nvSpPr>
        <p:spPr/>
        <p:txBody>
          <a:bodyPr/>
          <a:lstStyle/>
          <a:p>
            <a:fld id="{0774CC61-75B7-46F6-BA45-9BF2DABB1A36}" type="slidenum">
              <a:rPr lang="en-US" smtClean="0"/>
              <a:t>24</a:t>
            </a:fld>
            <a:endParaRPr lang="en-US"/>
          </a:p>
        </p:txBody>
      </p:sp>
    </p:spTree>
    <p:extLst>
      <p:ext uri="{BB962C8B-B14F-4D97-AF65-F5344CB8AC3E}">
        <p14:creationId xmlns:p14="http://schemas.microsoft.com/office/powerpoint/2010/main" val="19942050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r>
              <a:rPr lang="en-US" b="1" dirty="0"/>
              <a:t>Amy</a:t>
            </a:r>
            <a:endParaRPr lang="en-US" b="0" dirty="0"/>
          </a:p>
        </p:txBody>
      </p:sp>
      <p:sp>
        <p:nvSpPr>
          <p:cNvPr id="4" name="Slide Number Placeholder 3"/>
          <p:cNvSpPr>
            <a:spLocks noGrp="1"/>
          </p:cNvSpPr>
          <p:nvPr>
            <p:ph type="sldNum" sz="quarter" idx="5"/>
          </p:nvPr>
        </p:nvSpPr>
        <p:spPr/>
        <p:txBody>
          <a:bodyPr/>
          <a:lstStyle/>
          <a:p>
            <a:fld id="{0774CC61-75B7-46F6-BA45-9BF2DABB1A36}" type="slidenum">
              <a:rPr lang="en-US" smtClean="0"/>
              <a:t>25</a:t>
            </a:fld>
            <a:endParaRPr lang="en-US"/>
          </a:p>
        </p:txBody>
      </p:sp>
    </p:spTree>
    <p:extLst>
      <p:ext uri="{BB962C8B-B14F-4D97-AF65-F5344CB8AC3E}">
        <p14:creationId xmlns:p14="http://schemas.microsoft.com/office/powerpoint/2010/main" val="3719975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b="1" dirty="0"/>
          </a:p>
          <a:p>
            <a:pPr marL="0" indent="0">
              <a:buFont typeface="Arial" panose="020B0604020202020204" pitchFamily="34" charset="0"/>
              <a:buNone/>
            </a:pPr>
            <a:endParaRPr lang="en-US" dirty="0"/>
          </a:p>
          <a:p>
            <a:pPr marL="0" indent="0">
              <a:buFont typeface="Arial" panose="020B0604020202020204" pitchFamily="34" charset="0"/>
              <a:buNone/>
            </a:pPr>
            <a:r>
              <a:rPr lang="en-US" dirty="0"/>
              <a:t>We will now take an opportunity to answer the questions you had in the chat. </a:t>
            </a:r>
            <a:r>
              <a:rPr lang="en-US" b="1" i="1" dirty="0"/>
              <a:t>FD should read you the questions at this point. We can both answer based on question type.</a:t>
            </a:r>
          </a:p>
        </p:txBody>
      </p:sp>
      <p:sp>
        <p:nvSpPr>
          <p:cNvPr id="4" name="Slide Number Placeholder 3"/>
          <p:cNvSpPr>
            <a:spLocks noGrp="1"/>
          </p:cNvSpPr>
          <p:nvPr>
            <p:ph type="sldNum" sz="quarter" idx="5"/>
          </p:nvPr>
        </p:nvSpPr>
        <p:spPr/>
        <p:txBody>
          <a:bodyPr/>
          <a:lstStyle/>
          <a:p>
            <a:fld id="{0774CC61-75B7-46F6-BA45-9BF2DABB1A36}" type="slidenum">
              <a:rPr lang="en-US" smtClean="0"/>
              <a:t>26</a:t>
            </a:fld>
            <a:endParaRPr lang="en-US" dirty="0"/>
          </a:p>
        </p:txBody>
      </p:sp>
    </p:spTree>
    <p:extLst>
      <p:ext uri="{BB962C8B-B14F-4D97-AF65-F5344CB8AC3E}">
        <p14:creationId xmlns:p14="http://schemas.microsoft.com/office/powerpoint/2010/main" val="23908496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a:p>
            <a:pPr marL="0" indent="0">
              <a:buFont typeface="Arial" panose="020B0604020202020204" pitchFamily="34" charset="0"/>
              <a:buNone/>
            </a:pPr>
            <a:r>
              <a:rPr lang="en-US" dirty="0"/>
              <a:t>Our next information session will be on Tuesday, April 28th. The topic will be announced soon.</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Thank you for attending today.</a:t>
            </a:r>
          </a:p>
        </p:txBody>
      </p:sp>
      <p:sp>
        <p:nvSpPr>
          <p:cNvPr id="4" name="Slide Number Placeholder 3"/>
          <p:cNvSpPr>
            <a:spLocks noGrp="1"/>
          </p:cNvSpPr>
          <p:nvPr>
            <p:ph type="sldNum" sz="quarter" idx="5"/>
          </p:nvPr>
        </p:nvSpPr>
        <p:spPr/>
        <p:txBody>
          <a:bodyPr/>
          <a:lstStyle/>
          <a:p>
            <a:fld id="{0774CC61-75B7-46F6-BA45-9BF2DABB1A36}" type="slidenum">
              <a:rPr lang="en-US" smtClean="0"/>
              <a:t>27</a:t>
            </a:fld>
            <a:endParaRPr lang="en-US" dirty="0"/>
          </a:p>
        </p:txBody>
      </p:sp>
    </p:spTree>
    <p:extLst>
      <p:ext uri="{BB962C8B-B14F-4D97-AF65-F5344CB8AC3E}">
        <p14:creationId xmlns:p14="http://schemas.microsoft.com/office/powerpoint/2010/main" val="3080668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0774CC61-75B7-46F6-BA45-9BF2DABB1A36}" type="slidenum">
              <a:rPr lang="en-US" smtClean="0"/>
              <a:t>3</a:t>
            </a:fld>
            <a:endParaRPr lang="en-US" dirty="0"/>
          </a:p>
        </p:txBody>
      </p:sp>
    </p:spTree>
    <p:extLst>
      <p:ext uri="{BB962C8B-B14F-4D97-AF65-F5344CB8AC3E}">
        <p14:creationId xmlns:p14="http://schemas.microsoft.com/office/powerpoint/2010/main" val="1036009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74CC61-75B7-46F6-BA45-9BF2DABB1A36}" type="slidenum">
              <a:rPr lang="en-US" smtClean="0"/>
              <a:t>4</a:t>
            </a:fld>
            <a:endParaRPr lang="en-US" dirty="0"/>
          </a:p>
        </p:txBody>
      </p:sp>
    </p:spTree>
    <p:extLst>
      <p:ext uri="{BB962C8B-B14F-4D97-AF65-F5344CB8AC3E}">
        <p14:creationId xmlns:p14="http://schemas.microsoft.com/office/powerpoint/2010/main" val="34001687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12D24-E28D-4BC2-CC05-F89B26001F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3898ED-19FB-03EB-8AF6-03B16C4C2E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9E1813-B969-AE72-DDA4-8922FE16BC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C48A49-A34B-12C1-5F62-07829CC535C9}"/>
              </a:ext>
            </a:extLst>
          </p:cNvPr>
          <p:cNvSpPr>
            <a:spLocks noGrp="1"/>
          </p:cNvSpPr>
          <p:nvPr>
            <p:ph type="sldNum" sz="quarter" idx="5"/>
          </p:nvPr>
        </p:nvSpPr>
        <p:spPr/>
        <p:txBody>
          <a:bodyPr/>
          <a:lstStyle/>
          <a:p>
            <a:fld id="{0774CC61-75B7-46F6-BA45-9BF2DABB1A36}" type="slidenum">
              <a:rPr lang="en-US" smtClean="0"/>
              <a:t>5</a:t>
            </a:fld>
            <a:endParaRPr lang="en-US" dirty="0"/>
          </a:p>
        </p:txBody>
      </p:sp>
    </p:spTree>
    <p:extLst>
      <p:ext uri="{BB962C8B-B14F-4D97-AF65-F5344CB8AC3E}">
        <p14:creationId xmlns:p14="http://schemas.microsoft.com/office/powerpoint/2010/main" val="13655897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74CC61-75B7-46F6-BA45-9BF2DABB1A36}" type="slidenum">
              <a:rPr lang="en-US" smtClean="0"/>
              <a:t>6</a:t>
            </a:fld>
            <a:endParaRPr lang="en-US" dirty="0"/>
          </a:p>
        </p:txBody>
      </p:sp>
    </p:spTree>
    <p:extLst>
      <p:ext uri="{BB962C8B-B14F-4D97-AF65-F5344CB8AC3E}">
        <p14:creationId xmlns:p14="http://schemas.microsoft.com/office/powerpoint/2010/main" val="78283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2D93AA-0C23-B595-879D-B7CCC35EBD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6F38B1-EF89-E56D-86F1-31ECB4BE63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E9DE90-4D21-285F-22AF-6761603031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69A62A-E88D-55CC-D094-1CC4D572B5F8}"/>
              </a:ext>
            </a:extLst>
          </p:cNvPr>
          <p:cNvSpPr>
            <a:spLocks noGrp="1"/>
          </p:cNvSpPr>
          <p:nvPr>
            <p:ph type="sldNum" sz="quarter" idx="5"/>
          </p:nvPr>
        </p:nvSpPr>
        <p:spPr/>
        <p:txBody>
          <a:bodyPr/>
          <a:lstStyle/>
          <a:p>
            <a:fld id="{0774CC61-75B7-46F6-BA45-9BF2DABB1A36}" type="slidenum">
              <a:rPr lang="en-US" smtClean="0"/>
              <a:t>7</a:t>
            </a:fld>
            <a:endParaRPr lang="en-US" dirty="0"/>
          </a:p>
        </p:txBody>
      </p:sp>
    </p:spTree>
    <p:extLst>
      <p:ext uri="{BB962C8B-B14F-4D97-AF65-F5344CB8AC3E}">
        <p14:creationId xmlns:p14="http://schemas.microsoft.com/office/powerpoint/2010/main" val="5052712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74CC61-75B7-46F6-BA45-9BF2DABB1A36}" type="slidenum">
              <a:rPr lang="en-US" smtClean="0"/>
              <a:t>8</a:t>
            </a:fld>
            <a:endParaRPr lang="en-US" dirty="0"/>
          </a:p>
        </p:txBody>
      </p:sp>
    </p:spTree>
    <p:extLst>
      <p:ext uri="{BB962C8B-B14F-4D97-AF65-F5344CB8AC3E}">
        <p14:creationId xmlns:p14="http://schemas.microsoft.com/office/powerpoint/2010/main" val="19071696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74CC61-75B7-46F6-BA45-9BF2DABB1A36}" type="slidenum">
              <a:rPr lang="en-US" smtClean="0"/>
              <a:t>9</a:t>
            </a:fld>
            <a:endParaRPr lang="en-US" dirty="0"/>
          </a:p>
        </p:txBody>
      </p:sp>
    </p:spTree>
    <p:extLst>
      <p:ext uri="{BB962C8B-B14F-4D97-AF65-F5344CB8AC3E}">
        <p14:creationId xmlns:p14="http://schemas.microsoft.com/office/powerpoint/2010/main" val="3980128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164072" y="894666"/>
            <a:ext cx="9863855" cy="836294"/>
          </a:xfrm>
          <a:prstGeom prst="rect">
            <a:avLst/>
          </a:prstGeom>
        </p:spPr>
        <p:txBody>
          <a:bodyPr wrap="square" lIns="0" tIns="0" rIns="0" bIns="0">
            <a:spAutoFit/>
          </a:bodyPr>
          <a:lstStyle>
            <a:lvl1pPr>
              <a:defRPr sz="2800" b="1" i="0">
                <a:solidFill>
                  <a:srgbClr val="1A3E68"/>
                </a:solidFill>
                <a:latin typeface="Verdana"/>
                <a:cs typeface="Verdana"/>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4/2/2026</a:t>
            </a:fld>
            <a:endParaRPr lang="en-US" dirty="0"/>
          </a:p>
        </p:txBody>
      </p:sp>
      <p:sp>
        <p:nvSpPr>
          <p:cNvPr id="6" name="Holder 6"/>
          <p:cNvSpPr>
            <a:spLocks noGrp="1"/>
          </p:cNvSpPr>
          <p:nvPr>
            <p:ph type="sldNum" sz="quarter" idx="7"/>
          </p:nvPr>
        </p:nvSpPr>
        <p:spPr/>
        <p:txBody>
          <a:bodyPr lIns="0" tIns="0" rIns="0" bIns="0"/>
          <a:lstStyle>
            <a:lvl1pPr>
              <a:defRPr sz="1100" b="0" i="0">
                <a:solidFill>
                  <a:srgbClr val="1A3E68"/>
                </a:solidFill>
                <a:latin typeface="Arial"/>
                <a:cs typeface="Arial"/>
              </a:defRPr>
            </a:lvl1pPr>
          </a:lstStyle>
          <a:p>
            <a:pPr marL="38100">
              <a:lnSpc>
                <a:spcPct val="100000"/>
              </a:lnSpc>
            </a:pPr>
            <a:fld id="{81D60167-4931-47E6-BA6A-407CBD079E47}" type="slidenum">
              <a:rPr dirty="0"/>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chemeClr val="bg1"/>
                </a:solidFill>
                <a:latin typeface="Calibri Light"/>
                <a:cs typeface="Calibri Light"/>
              </a:defRPr>
            </a:lvl1pPr>
          </a:lstStyle>
          <a:p>
            <a:endParaRPr/>
          </a:p>
        </p:txBody>
      </p:sp>
      <p:sp>
        <p:nvSpPr>
          <p:cNvPr id="3" name="Holder 3"/>
          <p:cNvSpPr>
            <a:spLocks noGrp="1"/>
          </p:cNvSpPr>
          <p:nvPr>
            <p:ph type="body" idx="1"/>
          </p:nvPr>
        </p:nvSpPr>
        <p:spPr/>
        <p:txBody>
          <a:bodyPr lIns="0" tIns="0" rIns="0" bIns="0"/>
          <a:lstStyle>
            <a:lvl1pPr>
              <a:defRPr sz="1800" b="0" i="0">
                <a:solidFill>
                  <a:srgbClr val="555558"/>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4/2/2026</a:t>
            </a:fld>
            <a:endParaRPr lang="en-US" dirty="0"/>
          </a:p>
        </p:txBody>
      </p:sp>
      <p:sp>
        <p:nvSpPr>
          <p:cNvPr id="6" name="Holder 6"/>
          <p:cNvSpPr>
            <a:spLocks noGrp="1"/>
          </p:cNvSpPr>
          <p:nvPr>
            <p:ph type="sldNum" sz="quarter" idx="7"/>
          </p:nvPr>
        </p:nvSpPr>
        <p:spPr/>
        <p:txBody>
          <a:bodyPr lIns="0" tIns="0" rIns="0" bIns="0"/>
          <a:lstStyle>
            <a:lvl1pPr>
              <a:defRPr sz="1100" b="0" i="0">
                <a:solidFill>
                  <a:srgbClr val="1A3E68"/>
                </a:solidFill>
                <a:latin typeface="Arial"/>
                <a:cs typeface="Arial"/>
              </a:defRPr>
            </a:lvl1pPr>
          </a:lstStyle>
          <a:p>
            <a:pPr marL="38100">
              <a:lnSpc>
                <a:spcPct val="100000"/>
              </a:lnSpc>
            </a:pP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chemeClr val="bg1"/>
                </a:solidFill>
                <a:latin typeface="Calibri Light"/>
                <a:cs typeface="Calibri Light"/>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4/2/2026</a:t>
            </a:fld>
            <a:endParaRPr lang="en-US" dirty="0"/>
          </a:p>
        </p:txBody>
      </p:sp>
      <p:sp>
        <p:nvSpPr>
          <p:cNvPr id="7" name="Holder 7"/>
          <p:cNvSpPr>
            <a:spLocks noGrp="1"/>
          </p:cNvSpPr>
          <p:nvPr>
            <p:ph type="sldNum" sz="quarter" idx="7"/>
          </p:nvPr>
        </p:nvSpPr>
        <p:spPr/>
        <p:txBody>
          <a:bodyPr lIns="0" tIns="0" rIns="0" bIns="0"/>
          <a:lstStyle>
            <a:lvl1pPr>
              <a:defRPr sz="1100" b="0" i="0">
                <a:solidFill>
                  <a:srgbClr val="1A3E68"/>
                </a:solidFill>
                <a:latin typeface="Arial"/>
                <a:cs typeface="Arial"/>
              </a:defRPr>
            </a:lvl1pPr>
          </a:lstStyle>
          <a:p>
            <a:pPr marL="38100">
              <a:lnSpc>
                <a:spcPct val="100000"/>
              </a:lnSpc>
            </a:pP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chemeClr val="bg1"/>
                </a:solidFill>
                <a:latin typeface="Calibri Light"/>
                <a:cs typeface="Calibri Ligh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4/2/2026</a:t>
            </a:fld>
            <a:endParaRPr lang="en-US" dirty="0"/>
          </a:p>
        </p:txBody>
      </p:sp>
      <p:sp>
        <p:nvSpPr>
          <p:cNvPr id="5" name="Holder 5"/>
          <p:cNvSpPr>
            <a:spLocks noGrp="1"/>
          </p:cNvSpPr>
          <p:nvPr>
            <p:ph type="sldNum" sz="quarter" idx="7"/>
          </p:nvPr>
        </p:nvSpPr>
        <p:spPr/>
        <p:txBody>
          <a:bodyPr lIns="0" tIns="0" rIns="0" bIns="0"/>
          <a:lstStyle>
            <a:lvl1pPr>
              <a:defRPr sz="1100" b="0" i="0">
                <a:solidFill>
                  <a:srgbClr val="1A3E68"/>
                </a:solidFill>
                <a:latin typeface="Arial"/>
                <a:cs typeface="Arial"/>
              </a:defRPr>
            </a:lvl1pPr>
          </a:lstStyle>
          <a:p>
            <a:pPr marL="38100">
              <a:lnSpc>
                <a:spcPct val="100000"/>
              </a:lnSpc>
            </a:pP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4/2/2026</a:t>
            </a:fld>
            <a:endParaRPr lang="en-US" dirty="0"/>
          </a:p>
        </p:txBody>
      </p:sp>
      <p:sp>
        <p:nvSpPr>
          <p:cNvPr id="4" name="Holder 4"/>
          <p:cNvSpPr>
            <a:spLocks noGrp="1"/>
          </p:cNvSpPr>
          <p:nvPr>
            <p:ph type="sldNum" sz="quarter" idx="7"/>
          </p:nvPr>
        </p:nvSpPr>
        <p:spPr/>
        <p:txBody>
          <a:bodyPr lIns="0" tIns="0" rIns="0" bIns="0"/>
          <a:lstStyle>
            <a:lvl1pPr>
              <a:defRPr sz="1100" b="0" i="0">
                <a:solidFill>
                  <a:srgbClr val="1A3E68"/>
                </a:solidFill>
                <a:latin typeface="Arial"/>
                <a:cs typeface="Arial"/>
              </a:defRPr>
            </a:lvl1pPr>
          </a:lstStyle>
          <a:p>
            <a:pPr marL="38100">
              <a:lnSpc>
                <a:spcPct val="100000"/>
              </a:lnSpc>
            </a:pPr>
            <a:fld id="{81D60167-4931-47E6-BA6A-407CBD079E47}" type="slidenum">
              <a:rPr dirty="0"/>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p>
        </p:txBody>
      </p:sp>
      <p:sp>
        <p:nvSpPr>
          <p:cNvPr id="3" name="Date Placeholder 2"/>
          <p:cNvSpPr>
            <a:spLocks noGrp="1"/>
          </p:cNvSpPr>
          <p:nvPr>
            <p:ph type="dt" sz="half" idx="10"/>
          </p:nvPr>
        </p:nvSpPr>
        <p:spPr/>
        <p:txBody>
          <a:bodyPr/>
          <a:lstStyle/>
          <a:p>
            <a:fld id="{AC1A9061-1D22-724D-9508-7BAEAF287353}" type="datetime1">
              <a:rPr lang="en-US" noProof="0" smtClean="0"/>
              <a:t>4/2/2026</a:t>
            </a:fld>
            <a:endParaRPr lang="en-US" noProof="0" dirty="0"/>
          </a:p>
        </p:txBody>
      </p:sp>
      <p:sp>
        <p:nvSpPr>
          <p:cNvPr id="4" name="Footer Placeholder 3"/>
          <p:cNvSpPr>
            <a:spLocks noGrp="1"/>
          </p:cNvSpPr>
          <p:nvPr>
            <p:ph type="ftr" sz="quarter" idx="11"/>
          </p:nvPr>
        </p:nvSpPr>
        <p:spPr/>
        <p:txBody>
          <a:bodyPr/>
          <a:lstStyle/>
          <a:p>
            <a:endParaRPr lang="en-US" noProof="0" dirty="0"/>
          </a:p>
        </p:txBody>
      </p:sp>
      <p:sp>
        <p:nvSpPr>
          <p:cNvPr id="5" name="Slide Number Placeholder 4"/>
          <p:cNvSpPr>
            <a:spLocks noGrp="1"/>
          </p:cNvSpPr>
          <p:nvPr>
            <p:ph type="sldNum" sz="quarter" idx="12"/>
          </p:nvPr>
        </p:nvSpPr>
        <p:spPr/>
        <p:txBody>
          <a:bodyPr/>
          <a:lstStyle/>
          <a:p>
            <a:fld id="{9FF96B15-8338-45D5-A943-561235072D66}" type="slidenum">
              <a:rPr lang="en-US" noProof="0" smtClean="0"/>
              <a:t>‹#›</a:t>
            </a:fld>
            <a:endParaRPr lang="en-US" noProof="0" dirty="0"/>
          </a:p>
        </p:txBody>
      </p:sp>
      <p:sp>
        <p:nvSpPr>
          <p:cNvPr id="7" name="Text Placeholder 6">
            <a:extLst>
              <a:ext uri="{FF2B5EF4-FFF2-40B4-BE49-F238E27FC236}">
                <a16:creationId xmlns:a16="http://schemas.microsoft.com/office/drawing/2014/main" id="{575C1B7F-CD73-441E-89FC-46AA9E8B519B}"/>
              </a:ext>
            </a:extLst>
          </p:cNvPr>
          <p:cNvSpPr>
            <a:spLocks noGrp="1"/>
          </p:cNvSpPr>
          <p:nvPr>
            <p:ph type="body" sz="quarter" idx="13"/>
          </p:nvPr>
        </p:nvSpPr>
        <p:spPr>
          <a:xfrm>
            <a:off x="1764150" y="2406650"/>
            <a:ext cx="8663700" cy="3477682"/>
          </a:xfrm>
        </p:spPr>
        <p:txBody>
          <a:bodyPr anchor="ctr">
            <a:normAutofit/>
          </a:bodyPr>
          <a:lstStyle>
            <a:lvl1pPr marL="0" indent="0" algn="ctr">
              <a:buNone/>
              <a:defRPr sz="6000"/>
            </a:lvl1pPr>
            <a:lvl2pPr marL="457200" indent="0">
              <a:buNone/>
              <a:defRPr/>
            </a:lvl2pPr>
          </a:lstStyle>
          <a:p>
            <a:pPr lvl="0"/>
            <a:r>
              <a:rPr lang="en-US" noProof="0"/>
              <a:t>Click to edit Master text styles</a:t>
            </a:r>
          </a:p>
        </p:txBody>
      </p:sp>
    </p:spTree>
    <p:extLst>
      <p:ext uri="{BB962C8B-B14F-4D97-AF65-F5344CB8AC3E}">
        <p14:creationId xmlns:p14="http://schemas.microsoft.com/office/powerpoint/2010/main" val="3752974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90500" y="6301740"/>
            <a:ext cx="1207007" cy="556260"/>
          </a:xfrm>
          <a:prstGeom prst="rect">
            <a:avLst/>
          </a:prstGeom>
          <a:blipFill>
            <a:blip r:embed="rId8" cstate="print"/>
            <a:stretch>
              <a:fillRect/>
            </a:stretch>
          </a:blipFill>
        </p:spPr>
        <p:txBody>
          <a:bodyPr wrap="square" lIns="0" tIns="0" rIns="0" bIns="0" rtlCol="0"/>
          <a:lstStyle/>
          <a:p>
            <a:endParaRPr dirty="0"/>
          </a:p>
        </p:txBody>
      </p:sp>
      <p:sp>
        <p:nvSpPr>
          <p:cNvPr id="2" name="Holder 2"/>
          <p:cNvSpPr>
            <a:spLocks noGrp="1"/>
          </p:cNvSpPr>
          <p:nvPr>
            <p:ph type="title"/>
          </p:nvPr>
        </p:nvSpPr>
        <p:spPr>
          <a:xfrm>
            <a:off x="639953" y="1042602"/>
            <a:ext cx="10912093" cy="635000"/>
          </a:xfrm>
          <a:prstGeom prst="rect">
            <a:avLst/>
          </a:prstGeom>
        </p:spPr>
        <p:txBody>
          <a:bodyPr wrap="square" lIns="0" tIns="0" rIns="0" bIns="0">
            <a:spAutoFit/>
          </a:bodyPr>
          <a:lstStyle>
            <a:lvl1pPr>
              <a:defRPr sz="4000" b="0" i="0">
                <a:solidFill>
                  <a:schemeClr val="bg1"/>
                </a:solidFill>
                <a:latin typeface="Calibri Light"/>
                <a:cs typeface="Calibri Light"/>
              </a:defRPr>
            </a:lvl1pPr>
          </a:lstStyle>
          <a:p>
            <a:endParaRPr/>
          </a:p>
        </p:txBody>
      </p:sp>
      <p:sp>
        <p:nvSpPr>
          <p:cNvPr id="3" name="Holder 3"/>
          <p:cNvSpPr>
            <a:spLocks noGrp="1"/>
          </p:cNvSpPr>
          <p:nvPr>
            <p:ph type="body" idx="1"/>
          </p:nvPr>
        </p:nvSpPr>
        <p:spPr>
          <a:xfrm>
            <a:off x="1474970" y="1318579"/>
            <a:ext cx="8295005" cy="2143760"/>
          </a:xfrm>
          <a:prstGeom prst="rect">
            <a:avLst/>
          </a:prstGeom>
        </p:spPr>
        <p:txBody>
          <a:bodyPr wrap="square" lIns="0" tIns="0" rIns="0" bIns="0">
            <a:spAutoFit/>
          </a:bodyPr>
          <a:lstStyle>
            <a:lvl1pPr>
              <a:defRPr sz="1800" b="0" i="0">
                <a:solidFill>
                  <a:srgbClr val="555558"/>
                </a:solidFill>
                <a:latin typeface="Calibri"/>
                <a:cs typeface="Calibri"/>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4/2/2026</a:t>
            </a:fld>
            <a:endParaRPr lang="en-US" dirty="0"/>
          </a:p>
        </p:txBody>
      </p:sp>
      <p:sp>
        <p:nvSpPr>
          <p:cNvPr id="6" name="Holder 6"/>
          <p:cNvSpPr>
            <a:spLocks noGrp="1"/>
          </p:cNvSpPr>
          <p:nvPr>
            <p:ph type="sldNum" sz="quarter" idx="7"/>
          </p:nvPr>
        </p:nvSpPr>
        <p:spPr>
          <a:xfrm>
            <a:off x="11698427" y="6483398"/>
            <a:ext cx="231775" cy="182245"/>
          </a:xfrm>
          <a:prstGeom prst="rect">
            <a:avLst/>
          </a:prstGeom>
        </p:spPr>
        <p:txBody>
          <a:bodyPr wrap="square" lIns="0" tIns="0" rIns="0" bIns="0">
            <a:spAutoFit/>
          </a:bodyPr>
          <a:lstStyle>
            <a:lvl1pPr>
              <a:defRPr sz="1100" b="0" i="0">
                <a:solidFill>
                  <a:srgbClr val="1A3E68"/>
                </a:solidFill>
                <a:latin typeface="Arial"/>
                <a:cs typeface="Arial"/>
              </a:defRPr>
            </a:lvl1pPr>
          </a:lstStyle>
          <a:p>
            <a:pPr marL="38100">
              <a:lnSpc>
                <a:spcPct val="100000"/>
              </a:lnSpc>
            </a:pPr>
            <a:fld id="{81D60167-4931-47E6-BA6A-407CBD079E47}" type="slidenum">
              <a:rPr dirty="0"/>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8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health.ucdavis.edu/academic-personnel/administrative-resources/non-faculty-academic-appointees/vcp/"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hyperlink" Target="https://academicaffairs.ucdavis.edu/employment-disclosure-requirements" TargetMode="External"/><Relationship Id="rId5" Type="http://schemas.openxmlformats.org/officeDocument/2006/relationships/hyperlink" Target="https://health.ucdavis.edu/media-resources/academic-personnel/documents/non-faculty_ac_appointees/volunteer-clinical-professor/apm-279.pdf" TargetMode="External"/><Relationship Id="rId4" Type="http://schemas.openxmlformats.org/officeDocument/2006/relationships/hyperlink" Target="https://health.ucdavis.edu/media-resources/academic-personnel/documents/non-faculty_ac_appointees/volunteer-clinical-professor/VCP_Guidelines_Version_Final-Draft_2019_KD.pdf"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hyperlink" Target="https://ucnet.universityofcalifornia.edu/labor/bargaining-units/ra/docs/ra_2019-2022_11_layoff-and-reduction-in-time.pdf"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6.xml"/><Relationship Id="rId1" Type="http://schemas.openxmlformats.org/officeDocument/2006/relationships/slideLayout" Target="../slideLayouts/slideLayout3.xml"/><Relationship Id="rId6" Type="http://schemas.openxmlformats.org/officeDocument/2006/relationships/hyperlink" Target="https://pixabay.com/en/banner-header-question-mark-1090827/" TargetMode="External"/><Relationship Id="rId5" Type="http://schemas.openxmlformats.org/officeDocument/2006/relationships/image" Target="../media/image17.jpg"/><Relationship Id="rId4" Type="http://schemas.openxmlformats.org/officeDocument/2006/relationships/image" Target="../media/image16.svg"/></Relationships>
</file>

<file path=ppt/slides/_rels/slide2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12.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1814250" y="6496098"/>
            <a:ext cx="78105" cy="156845"/>
          </a:xfrm>
          <a:prstGeom prst="rect">
            <a:avLst/>
          </a:prstGeom>
        </p:spPr>
        <p:txBody>
          <a:bodyPr vert="horz" wrap="square" lIns="0" tIns="0" rIns="0" bIns="0" rtlCol="0">
            <a:spAutoFit/>
          </a:bodyPr>
          <a:lstStyle/>
          <a:p>
            <a:pPr>
              <a:lnSpc>
                <a:spcPts val="1220"/>
              </a:lnSpc>
            </a:pPr>
            <a:r>
              <a:rPr sz="1100" dirty="0">
                <a:solidFill>
                  <a:srgbClr val="1A3E68"/>
                </a:solidFill>
                <a:latin typeface="Arial"/>
                <a:cs typeface="Arial"/>
              </a:rPr>
              <a:t>1</a:t>
            </a:r>
            <a:endParaRPr sz="1100" dirty="0">
              <a:latin typeface="Arial"/>
              <a:cs typeface="Arial"/>
            </a:endParaRPr>
          </a:p>
        </p:txBody>
      </p:sp>
      <p:sp>
        <p:nvSpPr>
          <p:cNvPr id="3" name="object 3"/>
          <p:cNvSpPr/>
          <p:nvPr/>
        </p:nvSpPr>
        <p:spPr>
          <a:xfrm>
            <a:off x="0" y="3374135"/>
            <a:ext cx="12192000" cy="3484245"/>
          </a:xfrm>
          <a:custGeom>
            <a:avLst/>
            <a:gdLst/>
            <a:ahLst/>
            <a:cxnLst/>
            <a:rect l="l" t="t" r="r" b="b"/>
            <a:pathLst>
              <a:path w="12192000" h="3484245">
                <a:moveTo>
                  <a:pt x="0" y="3483864"/>
                </a:moveTo>
                <a:lnTo>
                  <a:pt x="12192000" y="3483864"/>
                </a:lnTo>
                <a:lnTo>
                  <a:pt x="12192000" y="0"/>
                </a:lnTo>
                <a:lnTo>
                  <a:pt x="0" y="0"/>
                </a:lnTo>
                <a:lnTo>
                  <a:pt x="0" y="3483864"/>
                </a:lnTo>
                <a:close/>
              </a:path>
            </a:pathLst>
          </a:custGeom>
          <a:solidFill>
            <a:srgbClr val="1A3E68"/>
          </a:solidFill>
        </p:spPr>
        <p:txBody>
          <a:bodyPr wrap="square" lIns="0" tIns="0" rIns="0" bIns="0" rtlCol="0"/>
          <a:lstStyle/>
          <a:p>
            <a:endParaRPr dirty="0"/>
          </a:p>
        </p:txBody>
      </p:sp>
      <p:sp>
        <p:nvSpPr>
          <p:cNvPr id="4" name="object 4"/>
          <p:cNvSpPr/>
          <p:nvPr/>
        </p:nvSpPr>
        <p:spPr>
          <a:xfrm>
            <a:off x="409955" y="627888"/>
            <a:ext cx="2401823" cy="1114043"/>
          </a:xfrm>
          <a:prstGeom prst="rect">
            <a:avLst/>
          </a:prstGeom>
          <a:blipFill>
            <a:blip r:embed="rId3" cstate="print"/>
            <a:stretch>
              <a:fillRect/>
            </a:stretch>
          </a:blipFill>
        </p:spPr>
        <p:txBody>
          <a:bodyPr wrap="square" lIns="0" tIns="0" rIns="0" bIns="0" rtlCol="0"/>
          <a:lstStyle/>
          <a:p>
            <a:endParaRPr dirty="0"/>
          </a:p>
        </p:txBody>
      </p:sp>
      <p:sp>
        <p:nvSpPr>
          <p:cNvPr id="5" name="object 5"/>
          <p:cNvSpPr/>
          <p:nvPr/>
        </p:nvSpPr>
        <p:spPr>
          <a:xfrm>
            <a:off x="3395471" y="243836"/>
            <a:ext cx="0" cy="1779905"/>
          </a:xfrm>
          <a:custGeom>
            <a:avLst/>
            <a:gdLst/>
            <a:ahLst/>
            <a:cxnLst/>
            <a:rect l="l" t="t" r="r" b="b"/>
            <a:pathLst>
              <a:path h="1779905">
                <a:moveTo>
                  <a:pt x="0" y="1779625"/>
                </a:moveTo>
                <a:lnTo>
                  <a:pt x="0" y="0"/>
                </a:lnTo>
              </a:path>
            </a:pathLst>
          </a:custGeom>
          <a:ln w="6350">
            <a:solidFill>
              <a:srgbClr val="DEAA00"/>
            </a:solidFill>
          </a:ln>
        </p:spPr>
        <p:txBody>
          <a:bodyPr wrap="square" lIns="0" tIns="0" rIns="0" bIns="0" rtlCol="0"/>
          <a:lstStyle/>
          <a:p>
            <a:endParaRPr dirty="0"/>
          </a:p>
        </p:txBody>
      </p:sp>
      <p:sp>
        <p:nvSpPr>
          <p:cNvPr id="6" name="object 6"/>
          <p:cNvSpPr/>
          <p:nvPr/>
        </p:nvSpPr>
        <p:spPr>
          <a:xfrm>
            <a:off x="3395471" y="243833"/>
            <a:ext cx="0" cy="2413000"/>
          </a:xfrm>
          <a:custGeom>
            <a:avLst/>
            <a:gdLst/>
            <a:ahLst/>
            <a:cxnLst/>
            <a:rect l="l" t="t" r="r" b="b"/>
            <a:pathLst>
              <a:path h="2413000">
                <a:moveTo>
                  <a:pt x="0" y="2412466"/>
                </a:moveTo>
                <a:lnTo>
                  <a:pt x="0" y="0"/>
                </a:lnTo>
              </a:path>
            </a:pathLst>
          </a:custGeom>
          <a:ln w="6350">
            <a:solidFill>
              <a:srgbClr val="DEAA00"/>
            </a:solidFill>
          </a:ln>
        </p:spPr>
        <p:txBody>
          <a:bodyPr wrap="square" lIns="0" tIns="0" rIns="0" bIns="0" rtlCol="0"/>
          <a:lstStyle/>
          <a:p>
            <a:endParaRPr dirty="0"/>
          </a:p>
        </p:txBody>
      </p:sp>
      <p:sp>
        <p:nvSpPr>
          <p:cNvPr id="7" name="object 7"/>
          <p:cNvSpPr/>
          <p:nvPr/>
        </p:nvSpPr>
        <p:spPr>
          <a:xfrm>
            <a:off x="0" y="2804160"/>
            <a:ext cx="12192000" cy="570230"/>
          </a:xfrm>
          <a:custGeom>
            <a:avLst/>
            <a:gdLst/>
            <a:ahLst/>
            <a:cxnLst/>
            <a:rect l="l" t="t" r="r" b="b"/>
            <a:pathLst>
              <a:path w="12192000" h="570229">
                <a:moveTo>
                  <a:pt x="0" y="569976"/>
                </a:moveTo>
                <a:lnTo>
                  <a:pt x="12192000" y="569976"/>
                </a:lnTo>
                <a:lnTo>
                  <a:pt x="12192000" y="0"/>
                </a:lnTo>
                <a:lnTo>
                  <a:pt x="0" y="0"/>
                </a:lnTo>
                <a:lnTo>
                  <a:pt x="0" y="569976"/>
                </a:lnTo>
                <a:close/>
              </a:path>
            </a:pathLst>
          </a:custGeom>
          <a:solidFill>
            <a:srgbClr val="DEAA00"/>
          </a:solidFill>
        </p:spPr>
        <p:txBody>
          <a:bodyPr wrap="square" lIns="0" tIns="0" rIns="0" bIns="0" rtlCol="0"/>
          <a:lstStyle/>
          <a:p>
            <a:endParaRPr dirty="0"/>
          </a:p>
        </p:txBody>
      </p:sp>
      <p:sp>
        <p:nvSpPr>
          <p:cNvPr id="8" name="object 8"/>
          <p:cNvSpPr txBox="1">
            <a:spLocks noGrp="1"/>
          </p:cNvSpPr>
          <p:nvPr>
            <p:ph type="ctrTitle"/>
          </p:nvPr>
        </p:nvSpPr>
        <p:spPr>
          <a:xfrm>
            <a:off x="1164072" y="894666"/>
            <a:ext cx="10265923" cy="832920"/>
          </a:xfrm>
          <a:prstGeom prst="rect">
            <a:avLst/>
          </a:prstGeom>
        </p:spPr>
        <p:txBody>
          <a:bodyPr vert="horz" wrap="square" lIns="0" tIns="12065" rIns="0" bIns="0" rtlCol="0">
            <a:spAutoFit/>
          </a:bodyPr>
          <a:lstStyle/>
          <a:p>
            <a:pPr marL="3485515" algn="ctr">
              <a:lnSpc>
                <a:spcPts val="3195"/>
              </a:lnSpc>
            </a:pPr>
            <a:r>
              <a:rPr lang="en-US" spc="-5" dirty="0"/>
              <a:t>Academic Personnel</a:t>
            </a:r>
            <a:br>
              <a:rPr lang="en-US" spc="-5" dirty="0"/>
            </a:br>
            <a:r>
              <a:rPr lang="en-US" spc="-5" dirty="0"/>
              <a:t>Monthly Information Session</a:t>
            </a:r>
            <a:endParaRPr spc="-5" dirty="0"/>
          </a:p>
        </p:txBody>
      </p:sp>
      <p:sp>
        <p:nvSpPr>
          <p:cNvPr id="9" name="object 9"/>
          <p:cNvSpPr txBox="1"/>
          <p:nvPr/>
        </p:nvSpPr>
        <p:spPr>
          <a:xfrm>
            <a:off x="838200" y="5334000"/>
            <a:ext cx="8839973" cy="756617"/>
          </a:xfrm>
          <a:prstGeom prst="rect">
            <a:avLst/>
          </a:prstGeom>
        </p:spPr>
        <p:txBody>
          <a:bodyPr vert="horz" wrap="square" lIns="0" tIns="12700" rIns="0" bIns="0" rtlCol="0">
            <a:spAutoFit/>
          </a:bodyPr>
          <a:lstStyle/>
          <a:p>
            <a:pPr marL="12700">
              <a:lnSpc>
                <a:spcPct val="100000"/>
              </a:lnSpc>
              <a:spcBef>
                <a:spcPts val="100"/>
              </a:spcBef>
            </a:pPr>
            <a:r>
              <a:rPr sz="2800" spc="-5" dirty="0">
                <a:solidFill>
                  <a:srgbClr val="FFFFFF"/>
                </a:solidFill>
                <a:latin typeface="Verdana"/>
                <a:cs typeface="Verdana"/>
              </a:rPr>
              <a:t>Presented </a:t>
            </a:r>
            <a:r>
              <a:rPr sz="2800" dirty="0">
                <a:solidFill>
                  <a:srgbClr val="FFFFFF"/>
                </a:solidFill>
                <a:latin typeface="Verdana"/>
                <a:cs typeface="Verdana"/>
              </a:rPr>
              <a:t>by the </a:t>
            </a:r>
            <a:r>
              <a:rPr sz="2800" spc="-10" dirty="0">
                <a:solidFill>
                  <a:srgbClr val="FFFFFF"/>
                </a:solidFill>
                <a:latin typeface="Verdana"/>
                <a:cs typeface="Verdana"/>
              </a:rPr>
              <a:t>Office </a:t>
            </a:r>
            <a:r>
              <a:rPr sz="2800" spc="-5" dirty="0">
                <a:solidFill>
                  <a:srgbClr val="FFFFFF"/>
                </a:solidFill>
                <a:latin typeface="Verdana"/>
                <a:cs typeface="Verdana"/>
              </a:rPr>
              <a:t>of Academic</a:t>
            </a:r>
            <a:r>
              <a:rPr sz="2800" spc="75" dirty="0">
                <a:solidFill>
                  <a:srgbClr val="FFFFFF"/>
                </a:solidFill>
                <a:latin typeface="Verdana"/>
                <a:cs typeface="Verdana"/>
              </a:rPr>
              <a:t> </a:t>
            </a:r>
            <a:r>
              <a:rPr sz="2800" spc="-10" dirty="0">
                <a:solidFill>
                  <a:srgbClr val="FFFFFF"/>
                </a:solidFill>
                <a:latin typeface="Verdana"/>
                <a:cs typeface="Verdana"/>
              </a:rPr>
              <a:t>Personnel</a:t>
            </a:r>
            <a:endParaRPr sz="2800" dirty="0">
              <a:latin typeface="Verdana"/>
              <a:cs typeface="Verdana"/>
            </a:endParaRPr>
          </a:p>
          <a:p>
            <a:pPr marL="12700">
              <a:lnSpc>
                <a:spcPct val="100000"/>
              </a:lnSpc>
              <a:spcBef>
                <a:spcPts val="980"/>
              </a:spcBef>
            </a:pPr>
            <a:r>
              <a:rPr lang="en-US" sz="1200" spc="-5" dirty="0">
                <a:solidFill>
                  <a:srgbClr val="FFFFFF"/>
                </a:solidFill>
                <a:latin typeface="Verdana"/>
                <a:cs typeface="Verdana"/>
              </a:rPr>
              <a:t>March 31, 2026</a:t>
            </a:r>
            <a:endParaRPr sz="1200" dirty="0">
              <a:latin typeface="Verdana"/>
              <a:cs typeface="Verdan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0" y="0"/>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81000" y="228600"/>
            <a:ext cx="11201400" cy="523220"/>
          </a:xfrm>
          <a:prstGeom prst="rect">
            <a:avLst/>
          </a:prstGeom>
          <a:noFill/>
        </p:spPr>
        <p:txBody>
          <a:bodyPr wrap="square" rtlCol="0">
            <a:spAutoFit/>
          </a:bodyPr>
          <a:lstStyle/>
          <a:p>
            <a:pPr algn="l"/>
            <a:r>
              <a:rPr lang="en-US" sz="2800" b="1" dirty="0">
                <a:solidFill>
                  <a:schemeClr val="bg1"/>
                </a:solidFill>
                <a:latin typeface="Public Sans"/>
              </a:rPr>
              <a:t>VCP Promotions</a:t>
            </a:r>
            <a:endParaRPr lang="en-US" sz="2800" b="1" i="0" dirty="0">
              <a:solidFill>
                <a:schemeClr val="bg1"/>
              </a:solidFill>
              <a:effectLst/>
              <a:latin typeface="Public Sans"/>
            </a:endParaRPr>
          </a:p>
        </p:txBody>
      </p:sp>
      <p:sp>
        <p:nvSpPr>
          <p:cNvPr id="4" name="TextBox 3">
            <a:extLst>
              <a:ext uri="{FF2B5EF4-FFF2-40B4-BE49-F238E27FC236}">
                <a16:creationId xmlns:a16="http://schemas.microsoft.com/office/drawing/2014/main" id="{EAF3068A-AC91-741B-16AD-21F02F7FE393}"/>
              </a:ext>
            </a:extLst>
          </p:cNvPr>
          <p:cNvSpPr txBox="1"/>
          <p:nvPr/>
        </p:nvSpPr>
        <p:spPr>
          <a:xfrm>
            <a:off x="381000" y="1121036"/>
            <a:ext cx="11430000" cy="4524315"/>
          </a:xfrm>
          <a:prstGeom prst="rect">
            <a:avLst/>
          </a:prstGeom>
          <a:noFill/>
        </p:spPr>
        <p:txBody>
          <a:bodyPr wrap="square" rtlCol="0">
            <a:spAutoFit/>
          </a:bodyPr>
          <a:lstStyle/>
          <a:p>
            <a:pPr algn="l"/>
            <a:r>
              <a:rPr lang="en-US" sz="2400" b="1" u="sng" dirty="0">
                <a:solidFill>
                  <a:srgbClr val="3B3A48"/>
                </a:solidFill>
              </a:rPr>
              <a:t>Promotion</a:t>
            </a:r>
            <a:r>
              <a:rPr lang="en-US" sz="2400" b="1" u="sng" dirty="0">
                <a:solidFill>
                  <a:srgbClr val="3B3A48"/>
                </a:solidFill>
                <a:effectLst/>
              </a:rPr>
              <a:t> Information</a:t>
            </a:r>
          </a:p>
          <a:p>
            <a:pPr algn="l"/>
            <a:endParaRPr lang="en-US" sz="2400" b="1" u="sng" dirty="0">
              <a:solidFill>
                <a:srgbClr val="3B3A48"/>
              </a:solidFill>
              <a:effectLst/>
            </a:endParaRPr>
          </a:p>
          <a:p>
            <a:pPr marL="342900" indent="-342900" algn="l">
              <a:buFont typeface="Wingdings" panose="05000000000000000000" pitchFamily="2" charset="2"/>
              <a:buChar char="Ø"/>
            </a:pPr>
            <a:r>
              <a:rPr lang="en-US" sz="2400" dirty="0">
                <a:solidFill>
                  <a:srgbClr val="3B3A48"/>
                </a:solidFill>
              </a:rPr>
              <a:t>Candidates may be considered for promotion after 10 years at the rank of Volunteer Assistant Clinical Professor and after 10 years at the rank of Volunteer Associate Clinical Professor. Candidates with fewer than 10 years of service may be considered for promotion on an exceptional basis.</a:t>
            </a:r>
          </a:p>
          <a:p>
            <a:pPr marL="342900" indent="-342900" algn="l">
              <a:buFont typeface="Wingdings" panose="05000000000000000000" pitchFamily="2" charset="2"/>
              <a:buChar char="Ø"/>
            </a:pPr>
            <a:r>
              <a:rPr lang="en-US" sz="2400" dirty="0">
                <a:solidFill>
                  <a:srgbClr val="3B3A48"/>
                </a:solidFill>
              </a:rPr>
              <a:t>Promotions should be effective July 1, 2026.</a:t>
            </a:r>
          </a:p>
          <a:p>
            <a:pPr marL="342900" indent="-342900" algn="l">
              <a:buFont typeface="Wingdings" panose="05000000000000000000" pitchFamily="2" charset="2"/>
              <a:buChar char="Ø"/>
            </a:pPr>
            <a:r>
              <a:rPr lang="en-US" sz="2400" dirty="0">
                <a:solidFill>
                  <a:srgbClr val="3B3A48"/>
                </a:solidFill>
              </a:rPr>
              <a:t>Promotion actions include reappointment. Maximum reappointment length of 5 years and June 30 end date apply.</a:t>
            </a:r>
          </a:p>
          <a:p>
            <a:pPr marL="342900" indent="-342900" algn="l">
              <a:buFont typeface="Wingdings" panose="05000000000000000000" pitchFamily="2" charset="2"/>
              <a:buChar char="Ø"/>
            </a:pPr>
            <a:r>
              <a:rPr lang="en-US" sz="2400" dirty="0">
                <a:solidFill>
                  <a:srgbClr val="3B3A48"/>
                </a:solidFill>
                <a:effectLst/>
              </a:rPr>
              <a:t>Flexibility will be allowed for meeting minimum teaching hours considering the pandemic and its impact on the ability to conduct in-person teaching during 2020 – 2023.</a:t>
            </a:r>
          </a:p>
        </p:txBody>
      </p:sp>
    </p:spTree>
    <p:extLst>
      <p:ext uri="{BB962C8B-B14F-4D97-AF65-F5344CB8AC3E}">
        <p14:creationId xmlns:p14="http://schemas.microsoft.com/office/powerpoint/2010/main" val="2536854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0" y="-54620"/>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81000" y="228600"/>
            <a:ext cx="11201400" cy="523220"/>
          </a:xfrm>
          <a:prstGeom prst="rect">
            <a:avLst/>
          </a:prstGeom>
          <a:noFill/>
        </p:spPr>
        <p:txBody>
          <a:bodyPr wrap="square" rtlCol="0">
            <a:spAutoFit/>
          </a:bodyPr>
          <a:lstStyle/>
          <a:p>
            <a:pPr algn="l"/>
            <a:r>
              <a:rPr lang="en-US" sz="2800" b="1" dirty="0">
                <a:solidFill>
                  <a:schemeClr val="bg1"/>
                </a:solidFill>
                <a:latin typeface="Public Sans"/>
              </a:rPr>
              <a:t>VCP Promotions</a:t>
            </a:r>
            <a:endParaRPr lang="en-US" sz="2800" b="1" i="0" dirty="0">
              <a:solidFill>
                <a:schemeClr val="bg1"/>
              </a:solidFill>
              <a:effectLst/>
              <a:latin typeface="Public Sans"/>
            </a:endParaRPr>
          </a:p>
        </p:txBody>
      </p:sp>
      <p:sp>
        <p:nvSpPr>
          <p:cNvPr id="4" name="TextBox 3">
            <a:extLst>
              <a:ext uri="{FF2B5EF4-FFF2-40B4-BE49-F238E27FC236}">
                <a16:creationId xmlns:a16="http://schemas.microsoft.com/office/drawing/2014/main" id="{EAF3068A-AC91-741B-16AD-21F02F7FE393}"/>
              </a:ext>
            </a:extLst>
          </p:cNvPr>
          <p:cNvSpPr txBox="1"/>
          <p:nvPr/>
        </p:nvSpPr>
        <p:spPr>
          <a:xfrm>
            <a:off x="381000" y="1318260"/>
            <a:ext cx="11506200" cy="4401205"/>
          </a:xfrm>
          <a:prstGeom prst="rect">
            <a:avLst/>
          </a:prstGeom>
          <a:noFill/>
        </p:spPr>
        <p:txBody>
          <a:bodyPr wrap="square" rtlCol="0">
            <a:spAutoFit/>
          </a:bodyPr>
          <a:lstStyle/>
          <a:p>
            <a:pPr algn="l"/>
            <a:r>
              <a:rPr lang="en-US" sz="2000" b="1" u="sng" dirty="0">
                <a:solidFill>
                  <a:srgbClr val="3B3A48"/>
                </a:solidFill>
                <a:effectLst/>
              </a:rPr>
              <a:t>Promotion Process</a:t>
            </a:r>
          </a:p>
          <a:p>
            <a:pPr algn="l"/>
            <a:endParaRPr lang="en-US" sz="2000" b="1" u="sng" dirty="0">
              <a:solidFill>
                <a:srgbClr val="3B3A48"/>
              </a:solidFill>
              <a:effectLst/>
            </a:endParaRPr>
          </a:p>
          <a:p>
            <a:pPr marL="342900" indent="-342900" algn="l">
              <a:buFont typeface="Wingdings" panose="05000000000000000000" pitchFamily="2" charset="2"/>
              <a:buChar char="Ø"/>
            </a:pPr>
            <a:r>
              <a:rPr lang="en-US" sz="2000" dirty="0">
                <a:solidFill>
                  <a:srgbClr val="3B3A48"/>
                </a:solidFill>
              </a:rPr>
              <a:t>Promotion</a:t>
            </a:r>
            <a:r>
              <a:rPr lang="en-US" sz="2000" dirty="0">
                <a:solidFill>
                  <a:srgbClr val="3B3A48"/>
                </a:solidFill>
                <a:effectLst/>
              </a:rPr>
              <a:t> requests should be submitted via an Exemption in Recruit.</a:t>
            </a:r>
          </a:p>
          <a:p>
            <a:pPr marL="342900" indent="-342900" algn="l">
              <a:buFont typeface="Wingdings" panose="05000000000000000000" pitchFamily="2" charset="2"/>
              <a:buChar char="Ø"/>
            </a:pPr>
            <a:r>
              <a:rPr lang="en-US" sz="2000" dirty="0">
                <a:solidFill>
                  <a:srgbClr val="3B3A48"/>
                </a:solidFill>
              </a:rPr>
              <a:t>The following information must be included in the Exemption:</a:t>
            </a:r>
          </a:p>
          <a:p>
            <a:pPr marL="742950" lvl="1" indent="-285750">
              <a:buFont typeface="Arial" panose="020B0604020202020204" pitchFamily="34" charset="0"/>
              <a:buChar char="•"/>
            </a:pPr>
            <a:r>
              <a:rPr lang="en-US" sz="2000" dirty="0">
                <a:solidFill>
                  <a:srgbClr val="3B3A48"/>
                </a:solidFill>
              </a:rPr>
              <a:t>Department Chair letter which must include evaluation of clinical competence and excellence in teaching</a:t>
            </a:r>
          </a:p>
          <a:p>
            <a:pPr marL="742950" lvl="1" indent="-285750">
              <a:buFont typeface="Arial" panose="020B0604020202020204" pitchFamily="34" charset="0"/>
              <a:buChar char="•"/>
            </a:pPr>
            <a:r>
              <a:rPr lang="en-US" sz="2000" dirty="0">
                <a:solidFill>
                  <a:srgbClr val="3B3A48"/>
                </a:solidFill>
              </a:rPr>
              <a:t>Candidate CV</a:t>
            </a:r>
          </a:p>
          <a:p>
            <a:pPr marL="742950" lvl="1" indent="-285750">
              <a:buFont typeface="Arial" panose="020B0604020202020204" pitchFamily="34" charset="0"/>
              <a:buChar char="•"/>
            </a:pPr>
            <a:r>
              <a:rPr lang="en-US" sz="2000" dirty="0">
                <a:solidFill>
                  <a:srgbClr val="3B3A48"/>
                </a:solidFill>
              </a:rPr>
              <a:t>VCP Promotion Proposal Form</a:t>
            </a:r>
          </a:p>
          <a:p>
            <a:pPr marL="742950" lvl="1" indent="-285750">
              <a:buFont typeface="Arial" panose="020B0604020202020204" pitchFamily="34" charset="0"/>
              <a:buChar char="•"/>
            </a:pPr>
            <a:r>
              <a:rPr lang="en-US" sz="2000" dirty="0">
                <a:solidFill>
                  <a:srgbClr val="3B3A48"/>
                </a:solidFill>
              </a:rPr>
              <a:t>VCP Hours Worksheets for the past 5 years or since Appointment if less than 5 years</a:t>
            </a:r>
          </a:p>
          <a:p>
            <a:pPr marL="742950" lvl="1" indent="-285750">
              <a:buFont typeface="Arial" panose="020B0604020202020204" pitchFamily="34" charset="0"/>
              <a:buChar char="•"/>
            </a:pPr>
            <a:r>
              <a:rPr lang="en-US" sz="2000" dirty="0">
                <a:solidFill>
                  <a:srgbClr val="3B3A48"/>
                </a:solidFill>
              </a:rPr>
              <a:t>Note that departments using the VCP portal to track teaching hours do </a:t>
            </a:r>
            <a:r>
              <a:rPr lang="en-US" sz="2000" u="sng" dirty="0">
                <a:solidFill>
                  <a:srgbClr val="3B3A48"/>
                </a:solidFill>
              </a:rPr>
              <a:t>not</a:t>
            </a:r>
            <a:r>
              <a:rPr lang="en-US" sz="2000" dirty="0">
                <a:solidFill>
                  <a:srgbClr val="3B3A48"/>
                </a:solidFill>
              </a:rPr>
              <a:t> need to upload VCP Hours Worksheets. Instead, please include the statement, “Teaching hours have been verified in the VCP portal. Department certifies that the employee has met the minimum number of hours.”</a:t>
            </a:r>
          </a:p>
          <a:p>
            <a:pPr marL="742950" lvl="1" indent="-285750">
              <a:buFont typeface="Arial" panose="020B0604020202020204" pitchFamily="34" charset="0"/>
              <a:buChar char="•"/>
            </a:pPr>
            <a:r>
              <a:rPr lang="en-US" sz="2000" dirty="0">
                <a:solidFill>
                  <a:srgbClr val="3B3A48"/>
                </a:solidFill>
              </a:rPr>
              <a:t>Appendix A Attestation Form, if applicable (please refer to our VCP guidelines, link included on Resources slide)</a:t>
            </a:r>
          </a:p>
        </p:txBody>
      </p:sp>
    </p:spTree>
    <p:extLst>
      <p:ext uri="{BB962C8B-B14F-4D97-AF65-F5344CB8AC3E}">
        <p14:creationId xmlns:p14="http://schemas.microsoft.com/office/powerpoint/2010/main" val="1839164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E90298-0B00-FE9C-9D09-0B6E97F8924D}"/>
            </a:ext>
          </a:extLst>
        </p:cNvPr>
        <p:cNvGrpSpPr/>
        <p:nvPr/>
      </p:nvGrpSpPr>
      <p:grpSpPr>
        <a:xfrm>
          <a:off x="0" y="0"/>
          <a:ext cx="0" cy="0"/>
          <a:chOff x="0" y="0"/>
          <a:chExt cx="0" cy="0"/>
        </a:xfrm>
      </p:grpSpPr>
      <p:sp>
        <p:nvSpPr>
          <p:cNvPr id="5" name="object 3">
            <a:extLst>
              <a:ext uri="{FF2B5EF4-FFF2-40B4-BE49-F238E27FC236}">
                <a16:creationId xmlns:a16="http://schemas.microsoft.com/office/drawing/2014/main" id="{4B4410F5-E129-5D56-7C18-209766CB814A}"/>
              </a:ext>
            </a:extLst>
          </p:cNvPr>
          <p:cNvSpPr/>
          <p:nvPr/>
        </p:nvSpPr>
        <p:spPr>
          <a:xfrm>
            <a:off x="0" y="-54620"/>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553CF1A1-4BAC-22D4-7CB4-0EE847B5DE43}"/>
              </a:ext>
            </a:extLst>
          </p:cNvPr>
          <p:cNvSpPr txBox="1"/>
          <p:nvPr/>
        </p:nvSpPr>
        <p:spPr>
          <a:xfrm>
            <a:off x="381000" y="228600"/>
            <a:ext cx="11201400" cy="523220"/>
          </a:xfrm>
          <a:prstGeom prst="rect">
            <a:avLst/>
          </a:prstGeom>
          <a:noFill/>
        </p:spPr>
        <p:txBody>
          <a:bodyPr wrap="square" rtlCol="0">
            <a:spAutoFit/>
          </a:bodyPr>
          <a:lstStyle/>
          <a:p>
            <a:pPr algn="l"/>
            <a:r>
              <a:rPr lang="en-US" sz="2800" b="1" dirty="0">
                <a:solidFill>
                  <a:schemeClr val="bg1"/>
                </a:solidFill>
                <a:latin typeface="Public Sans"/>
              </a:rPr>
              <a:t>VCP Promotions</a:t>
            </a:r>
            <a:endParaRPr lang="en-US" sz="2800" b="1" i="0" dirty="0">
              <a:solidFill>
                <a:schemeClr val="bg1"/>
              </a:solidFill>
              <a:effectLst/>
              <a:latin typeface="Public Sans"/>
            </a:endParaRPr>
          </a:p>
        </p:txBody>
      </p:sp>
      <p:sp>
        <p:nvSpPr>
          <p:cNvPr id="4" name="TextBox 3">
            <a:extLst>
              <a:ext uri="{FF2B5EF4-FFF2-40B4-BE49-F238E27FC236}">
                <a16:creationId xmlns:a16="http://schemas.microsoft.com/office/drawing/2014/main" id="{98260B7D-6993-CDA0-C747-3F9ACD95148F}"/>
              </a:ext>
            </a:extLst>
          </p:cNvPr>
          <p:cNvSpPr txBox="1"/>
          <p:nvPr/>
        </p:nvSpPr>
        <p:spPr>
          <a:xfrm>
            <a:off x="381000" y="1318260"/>
            <a:ext cx="11506200" cy="2677656"/>
          </a:xfrm>
          <a:prstGeom prst="rect">
            <a:avLst/>
          </a:prstGeom>
          <a:noFill/>
        </p:spPr>
        <p:txBody>
          <a:bodyPr wrap="square" rtlCol="0">
            <a:spAutoFit/>
          </a:bodyPr>
          <a:lstStyle/>
          <a:p>
            <a:pPr algn="l"/>
            <a:r>
              <a:rPr lang="en-US" sz="2400" b="1" u="sng" dirty="0">
                <a:solidFill>
                  <a:srgbClr val="3B3A48"/>
                </a:solidFill>
                <a:effectLst/>
              </a:rPr>
              <a:t>Promotion Process continued</a:t>
            </a:r>
          </a:p>
          <a:p>
            <a:pPr algn="l"/>
            <a:endParaRPr lang="en-US" sz="2400" b="1" u="sng" dirty="0">
              <a:solidFill>
                <a:srgbClr val="3B3A48"/>
              </a:solidFill>
              <a:effectLst/>
            </a:endParaRPr>
          </a:p>
          <a:p>
            <a:pPr marL="342900" indent="-342900" algn="l">
              <a:buFont typeface="Wingdings" panose="05000000000000000000" pitchFamily="2" charset="2"/>
              <a:buChar char="Ø"/>
            </a:pPr>
            <a:r>
              <a:rPr lang="en-US" sz="2400" dirty="0">
                <a:solidFill>
                  <a:srgbClr val="3B3A48"/>
                </a:solidFill>
              </a:rPr>
              <a:t>Once the Exemption has been approved, please submit Job Changes case (reason: New End Date) in AggieService to initiate data entry into UCPath. Please include Exemption EXR # and new title/job code in the case comments.</a:t>
            </a:r>
          </a:p>
          <a:p>
            <a:pPr marL="342900" indent="-342900" algn="l">
              <a:buFont typeface="Wingdings" panose="05000000000000000000" pitchFamily="2" charset="2"/>
              <a:buChar char="Ø"/>
            </a:pPr>
            <a:r>
              <a:rPr lang="en-US" sz="2400" dirty="0">
                <a:solidFill>
                  <a:srgbClr val="3B3A48"/>
                </a:solidFill>
              </a:rPr>
              <a:t>Promotion letter will be created by AP and sent to department admin for issuance to the employee.</a:t>
            </a:r>
          </a:p>
        </p:txBody>
      </p:sp>
    </p:spTree>
    <p:extLst>
      <p:ext uri="{BB962C8B-B14F-4D97-AF65-F5344CB8AC3E}">
        <p14:creationId xmlns:p14="http://schemas.microsoft.com/office/powerpoint/2010/main" val="2990368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13447" y="0"/>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81000" y="228600"/>
            <a:ext cx="11201400" cy="523220"/>
          </a:xfrm>
          <a:prstGeom prst="rect">
            <a:avLst/>
          </a:prstGeom>
          <a:noFill/>
        </p:spPr>
        <p:txBody>
          <a:bodyPr wrap="square" rtlCol="0">
            <a:spAutoFit/>
          </a:bodyPr>
          <a:lstStyle/>
          <a:p>
            <a:pPr algn="l"/>
            <a:r>
              <a:rPr lang="en-US" sz="2800" b="1" dirty="0">
                <a:solidFill>
                  <a:schemeClr val="bg1"/>
                </a:solidFill>
                <a:latin typeface="Public Sans"/>
              </a:rPr>
              <a:t>VCP Terminations</a:t>
            </a:r>
            <a:endParaRPr lang="en-US" sz="2800" b="1" i="0" dirty="0">
              <a:solidFill>
                <a:schemeClr val="bg1"/>
              </a:solidFill>
              <a:effectLst/>
              <a:latin typeface="Public Sans"/>
            </a:endParaRPr>
          </a:p>
        </p:txBody>
      </p:sp>
      <p:sp>
        <p:nvSpPr>
          <p:cNvPr id="4" name="TextBox 3">
            <a:extLst>
              <a:ext uri="{FF2B5EF4-FFF2-40B4-BE49-F238E27FC236}">
                <a16:creationId xmlns:a16="http://schemas.microsoft.com/office/drawing/2014/main" id="{EAF3068A-AC91-741B-16AD-21F02F7FE393}"/>
              </a:ext>
            </a:extLst>
          </p:cNvPr>
          <p:cNvSpPr txBox="1"/>
          <p:nvPr/>
        </p:nvSpPr>
        <p:spPr>
          <a:xfrm>
            <a:off x="372034" y="980420"/>
            <a:ext cx="11438965" cy="5293757"/>
          </a:xfrm>
          <a:prstGeom prst="rect">
            <a:avLst/>
          </a:prstGeom>
          <a:noFill/>
        </p:spPr>
        <p:txBody>
          <a:bodyPr wrap="square" rtlCol="0">
            <a:spAutoFit/>
          </a:bodyPr>
          <a:lstStyle/>
          <a:p>
            <a:pPr algn="l"/>
            <a:endParaRPr lang="en-US" b="1" i="0" dirty="0">
              <a:solidFill>
                <a:srgbClr val="3B3A48"/>
              </a:solidFill>
              <a:effectLst/>
            </a:endParaRPr>
          </a:p>
          <a:p>
            <a:pPr algn="l"/>
            <a:r>
              <a:rPr lang="en-US" sz="2000" b="1" u="sng" dirty="0">
                <a:solidFill>
                  <a:srgbClr val="3B3A48"/>
                </a:solidFill>
                <a:effectLst/>
              </a:rPr>
              <a:t>Non-Reappointment</a:t>
            </a:r>
          </a:p>
          <a:p>
            <a:pPr algn="l"/>
            <a:endParaRPr lang="en-US" sz="2000" b="1" u="sng" dirty="0">
              <a:solidFill>
                <a:srgbClr val="3B3A48"/>
              </a:solidFill>
              <a:effectLst/>
            </a:endParaRPr>
          </a:p>
          <a:p>
            <a:pPr marL="342900" indent="-342900" algn="l">
              <a:buFont typeface="Wingdings" panose="05000000000000000000" pitchFamily="2" charset="2"/>
              <a:buChar char="Ø"/>
            </a:pPr>
            <a:r>
              <a:rPr lang="en-US" sz="2000" dirty="0">
                <a:solidFill>
                  <a:srgbClr val="3B3A48"/>
                </a:solidFill>
              </a:rPr>
              <a:t>VCP appointments have a specified end date. These appointments expire on their own terms on that date (June 30) and written notice of termination is not required.</a:t>
            </a:r>
          </a:p>
          <a:p>
            <a:pPr marL="342900" indent="-342900" algn="l">
              <a:buFont typeface="Wingdings" panose="05000000000000000000" pitchFamily="2" charset="2"/>
              <a:buChar char="Ø"/>
            </a:pPr>
            <a:r>
              <a:rPr lang="en-US" sz="2000" dirty="0">
                <a:solidFill>
                  <a:srgbClr val="3B3A48"/>
                </a:solidFill>
              </a:rPr>
              <a:t>It is within the University’s sole discretion not to reappoint an individual.</a:t>
            </a:r>
          </a:p>
          <a:p>
            <a:pPr marL="342900" indent="-342900" algn="l">
              <a:buFont typeface="Wingdings" panose="05000000000000000000" pitchFamily="2" charset="2"/>
              <a:buChar char="Ø"/>
            </a:pPr>
            <a:endParaRPr lang="en-US" sz="2000" dirty="0">
              <a:solidFill>
                <a:srgbClr val="3B3A48"/>
              </a:solidFill>
            </a:endParaRPr>
          </a:p>
          <a:p>
            <a:pPr algn="l"/>
            <a:r>
              <a:rPr lang="en-US" sz="2000" b="1" u="sng" dirty="0">
                <a:solidFill>
                  <a:srgbClr val="3B3A48"/>
                </a:solidFill>
              </a:rPr>
              <a:t>Termination Prior to End Date</a:t>
            </a:r>
          </a:p>
          <a:p>
            <a:pPr algn="l"/>
            <a:endParaRPr lang="en-US" sz="2000" b="1" u="sng" dirty="0">
              <a:solidFill>
                <a:srgbClr val="3B3A48"/>
              </a:solidFill>
            </a:endParaRPr>
          </a:p>
          <a:p>
            <a:pPr marL="342900" indent="-342900" algn="l">
              <a:buFont typeface="Wingdings" panose="05000000000000000000" pitchFamily="2" charset="2"/>
              <a:buChar char="Ø"/>
            </a:pPr>
            <a:r>
              <a:rPr lang="en-US" sz="2000" dirty="0">
                <a:solidFill>
                  <a:srgbClr val="3B3A48"/>
                </a:solidFill>
              </a:rPr>
              <a:t>An appointment may be terminated before the end date for cause, such as failure to serve the required minimum number of hours, or when, in the opinion of the Dean or designee, there is no longer a need for the appointee’s services, or the conduct or performance of the appointee does not warrant continued appointment.</a:t>
            </a:r>
          </a:p>
          <a:p>
            <a:pPr marL="342900" indent="-342900" algn="l">
              <a:buFont typeface="Wingdings" panose="05000000000000000000" pitchFamily="2" charset="2"/>
              <a:buChar char="Ø"/>
            </a:pPr>
            <a:r>
              <a:rPr lang="en-US" sz="2000" dirty="0">
                <a:solidFill>
                  <a:srgbClr val="3B3A48"/>
                </a:solidFill>
              </a:rPr>
              <a:t>In the case of early termination, a 30-day notice is required.</a:t>
            </a:r>
          </a:p>
          <a:p>
            <a:pPr marL="342900" indent="-342900" algn="l">
              <a:buFont typeface="Wingdings" panose="05000000000000000000" pitchFamily="2" charset="2"/>
              <a:buChar char="Ø"/>
            </a:pPr>
            <a:r>
              <a:rPr lang="en-US" sz="2000" dirty="0">
                <a:solidFill>
                  <a:srgbClr val="3B3A48"/>
                </a:solidFill>
              </a:rPr>
              <a:t>VCP 30 Day Termination Letter template is available on our website.</a:t>
            </a:r>
          </a:p>
          <a:p>
            <a:pPr marL="342900" indent="-342900" algn="l">
              <a:buFont typeface="Wingdings" panose="05000000000000000000" pitchFamily="2" charset="2"/>
              <a:buChar char="Ø"/>
            </a:pPr>
            <a:r>
              <a:rPr lang="en-US" sz="2000" dirty="0">
                <a:solidFill>
                  <a:srgbClr val="3B3A48"/>
                </a:solidFill>
              </a:rPr>
              <a:t>Early terminations will not be processed without a 30-day notice letter and proof of issuance to the employee.</a:t>
            </a:r>
          </a:p>
        </p:txBody>
      </p:sp>
    </p:spTree>
    <p:extLst>
      <p:ext uri="{BB962C8B-B14F-4D97-AF65-F5344CB8AC3E}">
        <p14:creationId xmlns:p14="http://schemas.microsoft.com/office/powerpoint/2010/main" val="30180127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81000" y="228600"/>
            <a:ext cx="11201400" cy="523220"/>
          </a:xfrm>
          <a:prstGeom prst="rect">
            <a:avLst/>
          </a:prstGeom>
          <a:noFill/>
        </p:spPr>
        <p:txBody>
          <a:bodyPr wrap="square" rtlCol="0">
            <a:spAutoFit/>
          </a:bodyPr>
          <a:lstStyle/>
          <a:p>
            <a:pPr algn="l"/>
            <a:r>
              <a:rPr lang="en-US" sz="2800" b="1" dirty="0">
                <a:solidFill>
                  <a:schemeClr val="bg1"/>
                </a:solidFill>
                <a:latin typeface="Public Sans"/>
              </a:rPr>
              <a:t>VCP Terminations</a:t>
            </a:r>
            <a:endParaRPr lang="en-US" sz="2800" b="1" i="0" dirty="0">
              <a:solidFill>
                <a:schemeClr val="bg1"/>
              </a:solidFill>
              <a:effectLst/>
              <a:latin typeface="Public Sans"/>
            </a:endParaRPr>
          </a:p>
        </p:txBody>
      </p:sp>
      <p:sp>
        <p:nvSpPr>
          <p:cNvPr id="4" name="TextBox 3">
            <a:extLst>
              <a:ext uri="{FF2B5EF4-FFF2-40B4-BE49-F238E27FC236}">
                <a16:creationId xmlns:a16="http://schemas.microsoft.com/office/drawing/2014/main" id="{EAF3068A-AC91-741B-16AD-21F02F7FE393}"/>
              </a:ext>
            </a:extLst>
          </p:cNvPr>
          <p:cNvSpPr txBox="1"/>
          <p:nvPr/>
        </p:nvSpPr>
        <p:spPr>
          <a:xfrm>
            <a:off x="376518" y="1020004"/>
            <a:ext cx="11434482" cy="3693319"/>
          </a:xfrm>
          <a:prstGeom prst="rect">
            <a:avLst/>
          </a:prstGeom>
          <a:noFill/>
        </p:spPr>
        <p:txBody>
          <a:bodyPr wrap="square" rtlCol="0">
            <a:spAutoFit/>
          </a:bodyPr>
          <a:lstStyle/>
          <a:p>
            <a:pPr algn="l"/>
            <a:endParaRPr lang="en-US" b="1" i="0" dirty="0">
              <a:solidFill>
                <a:srgbClr val="3B3A48"/>
              </a:solidFill>
              <a:effectLst/>
            </a:endParaRPr>
          </a:p>
          <a:p>
            <a:pPr algn="l"/>
            <a:r>
              <a:rPr lang="en-US" sz="2400" b="1" u="sng" dirty="0">
                <a:solidFill>
                  <a:srgbClr val="3B3A48"/>
                </a:solidFill>
              </a:rPr>
              <a:t>Termination Process</a:t>
            </a:r>
            <a:endParaRPr lang="en-US" sz="2400" b="1" u="sng" dirty="0">
              <a:solidFill>
                <a:srgbClr val="3B3A48"/>
              </a:solidFill>
              <a:effectLst/>
            </a:endParaRPr>
          </a:p>
          <a:p>
            <a:pPr algn="l"/>
            <a:endParaRPr lang="en-US" sz="2400" b="1" u="sng" dirty="0">
              <a:solidFill>
                <a:srgbClr val="3B3A48"/>
              </a:solidFill>
              <a:effectLst/>
            </a:endParaRPr>
          </a:p>
          <a:p>
            <a:pPr marL="342900" indent="-342900" algn="l">
              <a:buFont typeface="Wingdings" panose="05000000000000000000" pitchFamily="2" charset="2"/>
              <a:buChar char="Ø"/>
            </a:pPr>
            <a:r>
              <a:rPr lang="en-US" sz="2400" dirty="0">
                <a:solidFill>
                  <a:srgbClr val="3B3A48"/>
                </a:solidFill>
              </a:rPr>
              <a:t>VCP appointments are not set to auto-terminate. </a:t>
            </a:r>
          </a:p>
          <a:p>
            <a:pPr marL="342900" indent="-342900" algn="l">
              <a:buFont typeface="Wingdings" panose="05000000000000000000" pitchFamily="2" charset="2"/>
              <a:buChar char="Ø"/>
            </a:pPr>
            <a:r>
              <a:rPr lang="en-US" sz="2400" dirty="0">
                <a:solidFill>
                  <a:srgbClr val="3B3A48"/>
                </a:solidFill>
              </a:rPr>
              <a:t>A Termination case is required in AggieService to initiate termination in UCPath and to separate the employee.</a:t>
            </a:r>
          </a:p>
          <a:p>
            <a:pPr marL="342900" indent="-342900" algn="l">
              <a:buFont typeface="Wingdings" panose="05000000000000000000" pitchFamily="2" charset="2"/>
              <a:buChar char="Ø"/>
            </a:pPr>
            <a:r>
              <a:rPr lang="en-US" sz="2400" dirty="0">
                <a:solidFill>
                  <a:srgbClr val="3B3A48"/>
                </a:solidFill>
              </a:rPr>
              <a:t>No attachments are required for terminations processed on their specified end date.</a:t>
            </a:r>
          </a:p>
          <a:p>
            <a:pPr marL="342900" indent="-342900" algn="l">
              <a:buFont typeface="Wingdings" panose="05000000000000000000" pitchFamily="2" charset="2"/>
              <a:buChar char="Ø"/>
            </a:pPr>
            <a:r>
              <a:rPr lang="en-US" sz="2400" b="0" i="0" u="none" strike="noStrike" dirty="0">
                <a:solidFill>
                  <a:srgbClr val="3B3A48"/>
                </a:solidFill>
                <a:effectLst/>
                <a:latin typeface="Calibri" panose="020F0502020204030204" pitchFamily="34" charset="0"/>
              </a:rPr>
              <a:t>Attachments are required for voluntary terminations when the VCP has resigned from their position. Attachments should include the employee’s resignation notice and the department’s acknowledgement. </a:t>
            </a:r>
            <a:endParaRPr lang="en-US" sz="2400" dirty="0">
              <a:solidFill>
                <a:srgbClr val="3B3A48"/>
              </a:solidFill>
            </a:endParaRPr>
          </a:p>
        </p:txBody>
      </p:sp>
    </p:spTree>
    <p:extLst>
      <p:ext uri="{BB962C8B-B14F-4D97-AF65-F5344CB8AC3E}">
        <p14:creationId xmlns:p14="http://schemas.microsoft.com/office/powerpoint/2010/main" val="38540511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81000" y="228600"/>
            <a:ext cx="11201400" cy="523220"/>
          </a:xfrm>
          <a:prstGeom prst="rect">
            <a:avLst/>
          </a:prstGeom>
          <a:noFill/>
        </p:spPr>
        <p:txBody>
          <a:bodyPr wrap="square" rtlCol="0">
            <a:spAutoFit/>
          </a:bodyPr>
          <a:lstStyle/>
          <a:p>
            <a:pPr algn="l"/>
            <a:r>
              <a:rPr lang="en-US" sz="2800" b="1" dirty="0">
                <a:solidFill>
                  <a:schemeClr val="bg1"/>
                </a:solidFill>
                <a:latin typeface="Public Sans"/>
              </a:rPr>
              <a:t>VCP Resources</a:t>
            </a:r>
            <a:endParaRPr lang="en-US" sz="2800" b="1" i="0" dirty="0">
              <a:solidFill>
                <a:schemeClr val="bg1"/>
              </a:solidFill>
              <a:effectLst/>
              <a:latin typeface="Public Sans"/>
            </a:endParaRPr>
          </a:p>
        </p:txBody>
      </p:sp>
      <p:sp>
        <p:nvSpPr>
          <p:cNvPr id="4" name="TextBox 3">
            <a:extLst>
              <a:ext uri="{FF2B5EF4-FFF2-40B4-BE49-F238E27FC236}">
                <a16:creationId xmlns:a16="http://schemas.microsoft.com/office/drawing/2014/main" id="{EAF3068A-AC91-741B-16AD-21F02F7FE393}"/>
              </a:ext>
            </a:extLst>
          </p:cNvPr>
          <p:cNvSpPr txBox="1"/>
          <p:nvPr/>
        </p:nvSpPr>
        <p:spPr>
          <a:xfrm>
            <a:off x="1143000" y="1397674"/>
            <a:ext cx="9906000" cy="4062651"/>
          </a:xfrm>
          <a:prstGeom prst="rect">
            <a:avLst/>
          </a:prstGeom>
          <a:noFill/>
        </p:spPr>
        <p:txBody>
          <a:bodyPr wrap="square" rtlCol="0">
            <a:spAutoFit/>
          </a:bodyPr>
          <a:lstStyle/>
          <a:p>
            <a:pPr algn="l"/>
            <a:endParaRPr lang="en-US" b="1" i="0" dirty="0">
              <a:solidFill>
                <a:srgbClr val="3B3A48"/>
              </a:solidFill>
              <a:effectLst/>
            </a:endParaRPr>
          </a:p>
          <a:p>
            <a:pPr marL="342900" indent="-342900" algn="l">
              <a:buFont typeface="Wingdings" panose="05000000000000000000" pitchFamily="2" charset="2"/>
              <a:buChar char="Ø"/>
            </a:pPr>
            <a:r>
              <a:rPr lang="en-US" sz="2400" dirty="0">
                <a:hlinkClick r:id="rId3"/>
              </a:rPr>
              <a:t>Volunteer Clinical Professor | Academic Personnel | UC Davis School of Medicine</a:t>
            </a:r>
            <a:endParaRPr lang="en-US" sz="2400" dirty="0"/>
          </a:p>
          <a:p>
            <a:pPr algn="l"/>
            <a:endParaRPr lang="en-US" sz="2400" dirty="0"/>
          </a:p>
          <a:p>
            <a:pPr marL="342900" indent="-342900" algn="l">
              <a:buFont typeface="Wingdings" panose="05000000000000000000" pitchFamily="2" charset="2"/>
              <a:buChar char="Ø"/>
            </a:pPr>
            <a:r>
              <a:rPr lang="en-US" sz="2400" dirty="0">
                <a:solidFill>
                  <a:srgbClr val="3B3A48"/>
                </a:solidFill>
              </a:rPr>
              <a:t>VCP Guidelines: </a:t>
            </a:r>
            <a:r>
              <a:rPr lang="en-US" sz="2400" dirty="0">
                <a:hlinkClick r:id="rId4"/>
              </a:rPr>
              <a:t>SCHOOL OF MEDICINE (ucdavis.edu)</a:t>
            </a:r>
            <a:endParaRPr lang="en-US" sz="2400" dirty="0"/>
          </a:p>
          <a:p>
            <a:pPr marL="342900" indent="-342900" algn="l">
              <a:buFont typeface="Wingdings" panose="05000000000000000000" pitchFamily="2" charset="2"/>
              <a:buChar char="Ø"/>
            </a:pPr>
            <a:endParaRPr lang="en-US" sz="2400" dirty="0"/>
          </a:p>
          <a:p>
            <a:pPr marL="342900" indent="-342900" algn="l">
              <a:buFont typeface="Wingdings" panose="05000000000000000000" pitchFamily="2" charset="2"/>
              <a:buChar char="Ø"/>
            </a:pPr>
            <a:r>
              <a:rPr lang="en-US" sz="2400" dirty="0">
                <a:solidFill>
                  <a:srgbClr val="3B3A48"/>
                </a:solidFill>
              </a:rPr>
              <a:t>APM 279, includes Appendix A Attestation Form:</a:t>
            </a:r>
          </a:p>
          <a:p>
            <a:pPr algn="l"/>
            <a:r>
              <a:rPr lang="en-US" sz="2400" dirty="0">
                <a:hlinkClick r:id="rId5"/>
              </a:rPr>
              <a:t>APPOINTMENT AND PROMOTION NEW POLICY SECTION (ucdavis.edu)</a:t>
            </a:r>
            <a:endParaRPr lang="en-US" sz="2400" dirty="0"/>
          </a:p>
          <a:p>
            <a:pPr algn="l"/>
            <a:endParaRPr lang="en-US" sz="2400" dirty="0">
              <a:solidFill>
                <a:srgbClr val="3B3A48"/>
              </a:solidFill>
            </a:endParaRPr>
          </a:p>
          <a:p>
            <a:pPr marL="342900" indent="-342900" algn="l">
              <a:buFont typeface="Wingdings" panose="05000000000000000000" pitchFamily="2" charset="2"/>
              <a:buChar char="Ø"/>
            </a:pPr>
            <a:r>
              <a:rPr lang="en-US" sz="2400" dirty="0">
                <a:solidFill>
                  <a:srgbClr val="3B3A48"/>
                </a:solidFill>
              </a:rPr>
              <a:t>Employment Disclosure Requirement Process:</a:t>
            </a:r>
          </a:p>
          <a:p>
            <a:pPr algn="l"/>
            <a:r>
              <a:rPr lang="en-US" sz="2400" dirty="0">
                <a:hlinkClick r:id="rId6"/>
              </a:rPr>
              <a:t>Employment Disclosure Requirement Process | Academic Affairs</a:t>
            </a:r>
            <a:endParaRPr lang="en-US" sz="2400" dirty="0">
              <a:solidFill>
                <a:srgbClr val="3B3A48"/>
              </a:solidFill>
            </a:endParaRPr>
          </a:p>
        </p:txBody>
      </p:sp>
    </p:spTree>
    <p:extLst>
      <p:ext uri="{BB962C8B-B14F-4D97-AF65-F5344CB8AC3E}">
        <p14:creationId xmlns:p14="http://schemas.microsoft.com/office/powerpoint/2010/main" val="2981811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3025A0-1219-C1BF-0397-6E756A3F5A58}"/>
            </a:ext>
          </a:extLst>
        </p:cNvPr>
        <p:cNvGrpSpPr/>
        <p:nvPr/>
      </p:nvGrpSpPr>
      <p:grpSpPr>
        <a:xfrm>
          <a:off x="0" y="0"/>
          <a:ext cx="0" cy="0"/>
          <a:chOff x="0" y="0"/>
          <a:chExt cx="0" cy="0"/>
        </a:xfrm>
      </p:grpSpPr>
      <p:sp>
        <p:nvSpPr>
          <p:cNvPr id="5" name="object 3">
            <a:extLst>
              <a:ext uri="{FF2B5EF4-FFF2-40B4-BE49-F238E27FC236}">
                <a16:creationId xmlns:a16="http://schemas.microsoft.com/office/drawing/2014/main" id="{A16F6C0F-167B-8773-53C9-CEFA7274E99F}"/>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F3175120-E592-F119-5564-D6F6670CCE4B}"/>
              </a:ext>
            </a:extLst>
          </p:cNvPr>
          <p:cNvSpPr txBox="1"/>
          <p:nvPr/>
        </p:nvSpPr>
        <p:spPr>
          <a:xfrm>
            <a:off x="228600" y="93048"/>
            <a:ext cx="11582400" cy="954107"/>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Renewal of Academic Appointments FY 2026-27</a:t>
            </a:r>
          </a:p>
          <a:p>
            <a:r>
              <a:rPr lang="en-US" sz="2800" dirty="0">
                <a:solidFill>
                  <a:schemeClr val="bg1"/>
                </a:solidFill>
                <a:latin typeface="Verdana" panose="020B0604030504040204" pitchFamily="34" charset="0"/>
                <a:ea typeface="Verdana" panose="020B0604030504040204" pitchFamily="34" charset="0"/>
              </a:rPr>
              <a:t>Faculty and RA Unit Members</a:t>
            </a:r>
          </a:p>
        </p:txBody>
      </p:sp>
      <p:sp>
        <p:nvSpPr>
          <p:cNvPr id="4" name="TextBox 3">
            <a:extLst>
              <a:ext uri="{FF2B5EF4-FFF2-40B4-BE49-F238E27FC236}">
                <a16:creationId xmlns:a16="http://schemas.microsoft.com/office/drawing/2014/main" id="{34C766E5-9EEB-7AE3-9F22-A1ECF409A382}"/>
              </a:ext>
            </a:extLst>
          </p:cNvPr>
          <p:cNvSpPr txBox="1"/>
          <p:nvPr/>
        </p:nvSpPr>
        <p:spPr>
          <a:xfrm>
            <a:off x="228599" y="1182708"/>
            <a:ext cx="11842845" cy="4939814"/>
          </a:xfrm>
          <a:prstGeom prst="rect">
            <a:avLst/>
          </a:prstGeom>
          <a:noFill/>
        </p:spPr>
        <p:txBody>
          <a:bodyPr wrap="square" rtlCol="0">
            <a:spAutoFit/>
          </a:bodyPr>
          <a:lstStyle/>
          <a:p>
            <a:r>
              <a:rPr lang="en-US" sz="2100" dirty="0">
                <a:latin typeface="Arial" panose="020B0604020202020204" pitchFamily="34" charset="0"/>
                <a:cs typeface="Arial" panose="020B0604020202020204" pitchFamily="34" charset="0"/>
              </a:rPr>
              <a:t>The Office of Academic Personnel is committed to helping you through every step while renewing academic appointments within our UC Davis Health community. </a:t>
            </a:r>
          </a:p>
          <a:p>
            <a:endParaRPr lang="en-US" sz="2100" dirty="0">
              <a:latin typeface="Arial" panose="020B0604020202020204" pitchFamily="34" charset="0"/>
              <a:cs typeface="Arial" panose="020B0604020202020204" pitchFamily="34" charset="0"/>
            </a:endParaRPr>
          </a:p>
          <a:p>
            <a:r>
              <a:rPr lang="en-US" sz="2100" dirty="0">
                <a:latin typeface="Arial" panose="020B0604020202020204" pitchFamily="34" charset="0"/>
                <a:cs typeface="Arial" panose="020B0604020202020204" pitchFamily="34" charset="0"/>
              </a:rPr>
              <a:t>The call for renewal of academic appointments for faculty and non-faculty appointees (RA Unit members) was emailed to Departments on March 6, 2026. Please review the </a:t>
            </a:r>
            <a:r>
              <a:rPr lang="en-US" sz="2100" dirty="0">
                <a:effectLst/>
                <a:latin typeface="Arial" panose="020B0604020202020204" pitchFamily="34" charset="0"/>
                <a:ea typeface="Times New Roman" panose="02020603050405020304" pitchFamily="18" charset="0"/>
                <a:cs typeface="Arial" panose="020B0604020202020204" pitchFamily="34" charset="0"/>
              </a:rPr>
              <a:t>detailed Reappointment and Non-Reappointment Instructions document.</a:t>
            </a:r>
            <a:endParaRPr lang="en-US" sz="2100" dirty="0">
              <a:latin typeface="Arial" panose="020B0604020202020204" pitchFamily="34" charset="0"/>
              <a:cs typeface="Arial" panose="020B0604020202020204" pitchFamily="34" charset="0"/>
            </a:endParaRPr>
          </a:p>
          <a:p>
            <a:endParaRPr lang="en-US" sz="2100" dirty="0">
              <a:latin typeface="Arial" panose="020B0604020202020204" pitchFamily="34" charset="0"/>
              <a:cs typeface="Arial" panose="020B0604020202020204" pitchFamily="34" charset="0"/>
            </a:endParaRPr>
          </a:p>
          <a:p>
            <a:r>
              <a:rPr lang="en-US" sz="2100" dirty="0">
                <a:latin typeface="Arial" panose="020B0604020202020204" pitchFamily="34" charset="0"/>
                <a:cs typeface="Arial" panose="020B0604020202020204" pitchFamily="34" charset="0"/>
              </a:rPr>
              <a:t>Departments to return completed Reappointment List to AP Generalist Analyst by April 3, 2026.</a:t>
            </a:r>
          </a:p>
          <a:p>
            <a:endParaRPr lang="en-US" sz="2100" dirty="0">
              <a:latin typeface="Arial" panose="020B0604020202020204" pitchFamily="34" charset="0"/>
              <a:cs typeface="Arial" panose="020B0604020202020204" pitchFamily="34" charset="0"/>
            </a:endParaRPr>
          </a:p>
          <a:p>
            <a:r>
              <a:rPr lang="en-US" sz="2100" dirty="0">
                <a:effectLst/>
                <a:latin typeface="Arial" panose="020B0604020202020204" pitchFamily="34" charset="0"/>
                <a:ea typeface="Times New Roman" panose="02020603050405020304" pitchFamily="18" charset="0"/>
                <a:cs typeface="Arial" panose="020B0604020202020204" pitchFamily="34" charset="0"/>
              </a:rPr>
              <a:t>AP Generalist will provide the approved Reappointment List to the Departments with the Reappointment Letter templates by April 20, 2026.</a:t>
            </a:r>
          </a:p>
          <a:p>
            <a:endParaRPr lang="en-US" sz="2100" dirty="0">
              <a:latin typeface="Arial" panose="020B0604020202020204" pitchFamily="34" charset="0"/>
              <a:cs typeface="Arial" panose="020B0604020202020204" pitchFamily="34" charset="0"/>
            </a:endParaRPr>
          </a:p>
          <a:p>
            <a:r>
              <a:rPr lang="en-US" sz="2100" b="1" dirty="0">
                <a:effectLst/>
                <a:latin typeface="Arial" panose="020B0604020202020204" pitchFamily="34" charset="0"/>
                <a:ea typeface="Times New Roman" panose="02020603050405020304" pitchFamily="18" charset="0"/>
                <a:cs typeface="Arial" panose="020B0604020202020204" pitchFamily="34" charset="0"/>
              </a:rPr>
              <a:t>Non-Reappointment Letter Te</a:t>
            </a:r>
            <a:r>
              <a:rPr lang="en-US" sz="2100" b="1" dirty="0">
                <a:latin typeface="Arial" panose="020B0604020202020204" pitchFamily="34" charset="0"/>
                <a:ea typeface="Times New Roman" panose="02020603050405020304" pitchFamily="18" charset="0"/>
                <a:cs typeface="Arial" panose="020B0604020202020204" pitchFamily="34" charset="0"/>
              </a:rPr>
              <a:t>mplates</a:t>
            </a:r>
            <a:r>
              <a:rPr lang="en-US" sz="2100" b="1" dirty="0">
                <a:effectLst/>
                <a:latin typeface="Arial" panose="020B0604020202020204" pitchFamily="34" charset="0"/>
                <a:ea typeface="Times New Roman" panose="02020603050405020304" pitchFamily="18" charset="0"/>
                <a:cs typeface="Arial" panose="020B0604020202020204" pitchFamily="34" charset="0"/>
              </a:rPr>
              <a:t>: </a:t>
            </a:r>
            <a:r>
              <a:rPr lang="en-US" sz="2100" dirty="0">
                <a:effectLst/>
                <a:latin typeface="Arial" panose="020B0604020202020204" pitchFamily="34" charset="0"/>
                <a:ea typeface="Times New Roman" panose="02020603050405020304" pitchFamily="18" charset="0"/>
                <a:cs typeface="Arial" panose="020B0604020202020204" pitchFamily="34" charset="0"/>
              </a:rPr>
              <a:t>Managed on a case-by-case basis. Contact your assigned AP Generalist to discuss details on the non-reappointment to receive the appropriate letter template.</a:t>
            </a:r>
            <a:endParaRPr lang="en-US" sz="2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49953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3">
            <a:extLst>
              <a:ext uri="{FF2B5EF4-FFF2-40B4-BE49-F238E27FC236}">
                <a16:creationId xmlns:a16="http://schemas.microsoft.com/office/drawing/2014/main" id="{63B130E6-5250-1A94-265E-72CAE831CE89}"/>
              </a:ext>
            </a:extLst>
          </p:cNvPr>
          <p:cNvSpPr>
            <a:spLocks noGrp="1"/>
          </p:cNvSpPr>
          <p:nvPr>
            <p:ph type="title"/>
          </p:nvPr>
        </p:nvSpPr>
        <p:spPr>
          <a:xfrm>
            <a:off x="122382" y="78142"/>
            <a:ext cx="12192000" cy="1182708"/>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Verdana" panose="020B0604030504040204" pitchFamily="34" charset="0"/>
                <a:ea typeface="Verdana" panose="020B0604030504040204" pitchFamily="34" charset="0"/>
                <a:cs typeface="Arial"/>
              </a:rPr>
              <a:t>  </a:t>
            </a:r>
            <a:endParaRPr sz="3600" dirty="0">
              <a:solidFill>
                <a:schemeClr val="bg1"/>
              </a:solidFill>
              <a:latin typeface="Verdana" panose="020B0604030504040204" pitchFamily="34" charset="0"/>
              <a:ea typeface="Verdana" panose="020B0604030504040204" pitchFamily="34" charset="0"/>
            </a:endParaRPr>
          </a:p>
        </p:txBody>
      </p:sp>
      <p:sp>
        <p:nvSpPr>
          <p:cNvPr id="14" name="TextBox 13">
            <a:extLst>
              <a:ext uri="{FF2B5EF4-FFF2-40B4-BE49-F238E27FC236}">
                <a16:creationId xmlns:a16="http://schemas.microsoft.com/office/drawing/2014/main" id="{9997DD7F-A350-709F-DC35-C5759FE3F65B}"/>
              </a:ext>
            </a:extLst>
          </p:cNvPr>
          <p:cNvSpPr txBox="1"/>
          <p:nvPr/>
        </p:nvSpPr>
        <p:spPr>
          <a:xfrm>
            <a:off x="381000" y="228600"/>
            <a:ext cx="9601200" cy="954107"/>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Renewal of Academic Appointments FY 2026-27</a:t>
            </a:r>
          </a:p>
          <a:p>
            <a:endParaRPr lang="en-US" sz="2800" dirty="0">
              <a:solidFill>
                <a:schemeClr val="bg1"/>
              </a:solidFill>
              <a:latin typeface="Verdana" panose="020B0604030504040204" pitchFamily="34" charset="0"/>
              <a:ea typeface="Verdana" panose="020B0604030504040204" pitchFamily="34" charset="0"/>
            </a:endParaRPr>
          </a:p>
        </p:txBody>
      </p:sp>
      <p:sp>
        <p:nvSpPr>
          <p:cNvPr id="8" name="TextBox 7">
            <a:extLst>
              <a:ext uri="{FF2B5EF4-FFF2-40B4-BE49-F238E27FC236}">
                <a16:creationId xmlns:a16="http://schemas.microsoft.com/office/drawing/2014/main" id="{6415CE88-E54C-4B21-DEF8-BD6DFDAA1991}"/>
              </a:ext>
            </a:extLst>
          </p:cNvPr>
          <p:cNvSpPr txBox="1"/>
          <p:nvPr/>
        </p:nvSpPr>
        <p:spPr>
          <a:xfrm>
            <a:off x="228600" y="5357507"/>
            <a:ext cx="11125239" cy="830997"/>
          </a:xfrm>
          <a:prstGeom prst="rect">
            <a:avLst/>
          </a:prstGeom>
          <a:noFill/>
        </p:spPr>
        <p:txBody>
          <a:bodyPr wrap="square">
            <a:spAutoFit/>
          </a:bodyPr>
          <a:lstStyle/>
          <a:p>
            <a:endParaRPr lang="en-US" sz="1200" b="1" dirty="0">
              <a:effectLst/>
              <a:latin typeface="Arial" panose="020B0604020202020204" pitchFamily="34" charset="0"/>
              <a:ea typeface="Times New Roman" panose="02020603050405020304" pitchFamily="18" charset="0"/>
            </a:endParaRPr>
          </a:p>
          <a:p>
            <a:r>
              <a:rPr lang="en-US" sz="1200" b="1" dirty="0">
                <a:effectLst/>
                <a:latin typeface="Arial" panose="020B0604020202020204" pitchFamily="34" charset="0"/>
                <a:ea typeface="Times New Roman" panose="02020603050405020304" pitchFamily="18" charset="0"/>
              </a:rPr>
              <a:t>Note: </a:t>
            </a:r>
            <a:r>
              <a:rPr lang="en-US" sz="1200" dirty="0">
                <a:effectLst/>
                <a:latin typeface="Arial" panose="020B0604020202020204" pitchFamily="34" charset="0"/>
                <a:ea typeface="Times New Roman" panose="02020603050405020304" pitchFamily="18" charset="0"/>
              </a:rPr>
              <a:t>Non</a:t>
            </a:r>
            <a:r>
              <a:rPr lang="en-US" sz="1200" dirty="0">
                <a:latin typeface="Arial" panose="020B0604020202020204" pitchFamily="34" charset="0"/>
                <a:ea typeface="Times New Roman" panose="02020603050405020304" pitchFamily="18" charset="0"/>
              </a:rPr>
              <a:t>-</a:t>
            </a:r>
            <a:r>
              <a:rPr lang="en-US" sz="1200" dirty="0">
                <a:effectLst/>
                <a:latin typeface="Arial" panose="020B0604020202020204" pitchFamily="34" charset="0"/>
                <a:ea typeface="Times New Roman" panose="02020603050405020304" pitchFamily="18" charset="0"/>
              </a:rPr>
              <a:t>Faculty Academics: If an appointee in the Project Scientist, Professional Researcher, or Specialist series has undergone an advancement review starting in the 2019-20 cycle through the current 2025-26 cycle, they are subject to be </a:t>
            </a:r>
            <a:r>
              <a:rPr lang="en-US" sz="1200" dirty="0">
                <a:latin typeface="Arial" panose="020B0604020202020204" pitchFamily="34" charset="0"/>
                <a:ea typeface="Times New Roman" panose="02020603050405020304" pitchFamily="18" charset="0"/>
              </a:rPr>
              <a:t>r</a:t>
            </a:r>
            <a:r>
              <a:rPr lang="en-US" sz="1200" dirty="0">
                <a:effectLst/>
                <a:latin typeface="Arial" panose="020B0604020202020204" pitchFamily="34" charset="0"/>
                <a:ea typeface="Times New Roman" panose="02020603050405020304" pitchFamily="18" charset="0"/>
              </a:rPr>
              <a:t>eappointed for the normative period of review (2 years for Assistant and Associate ranks, and 3 years for Full rank). </a:t>
            </a:r>
            <a:endParaRPr lang="en-US" sz="1200" dirty="0"/>
          </a:p>
        </p:txBody>
      </p:sp>
      <p:pic>
        <p:nvPicPr>
          <p:cNvPr id="10" name="Picture 9">
            <a:extLst>
              <a:ext uri="{FF2B5EF4-FFF2-40B4-BE49-F238E27FC236}">
                <a16:creationId xmlns:a16="http://schemas.microsoft.com/office/drawing/2014/main" id="{B7262D6D-FC06-8176-92D9-A45511E9E827}"/>
              </a:ext>
            </a:extLst>
          </p:cNvPr>
          <p:cNvPicPr>
            <a:picLocks noChangeAspect="1"/>
          </p:cNvPicPr>
          <p:nvPr/>
        </p:nvPicPr>
        <p:blipFill>
          <a:blip r:embed="rId3"/>
          <a:stretch>
            <a:fillRect/>
          </a:stretch>
        </p:blipFill>
        <p:spPr>
          <a:xfrm>
            <a:off x="109971" y="1596231"/>
            <a:ext cx="11972057" cy="3761276"/>
          </a:xfrm>
          <a:prstGeom prst="rect">
            <a:avLst/>
          </a:prstGeom>
        </p:spPr>
      </p:pic>
    </p:spTree>
    <p:extLst>
      <p:ext uri="{BB962C8B-B14F-4D97-AF65-F5344CB8AC3E}">
        <p14:creationId xmlns:p14="http://schemas.microsoft.com/office/powerpoint/2010/main" val="14927131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45B95-AF54-DD0A-03BA-DFF08763F261}"/>
            </a:ext>
          </a:extLst>
        </p:cNvPr>
        <p:cNvGrpSpPr/>
        <p:nvPr/>
      </p:nvGrpSpPr>
      <p:grpSpPr>
        <a:xfrm>
          <a:off x="0" y="0"/>
          <a:ext cx="0" cy="0"/>
          <a:chOff x="0" y="0"/>
          <a:chExt cx="0" cy="0"/>
        </a:xfrm>
      </p:grpSpPr>
      <p:sp>
        <p:nvSpPr>
          <p:cNvPr id="5" name="object 3">
            <a:extLst>
              <a:ext uri="{FF2B5EF4-FFF2-40B4-BE49-F238E27FC236}">
                <a16:creationId xmlns:a16="http://schemas.microsoft.com/office/drawing/2014/main" id="{B2EB4625-8B82-E659-756E-707F2C3896B2}"/>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C368B26-544E-15E5-F2A3-8E6D1EC37AEE}"/>
              </a:ext>
            </a:extLst>
          </p:cNvPr>
          <p:cNvSpPr txBox="1"/>
          <p:nvPr/>
        </p:nvSpPr>
        <p:spPr>
          <a:xfrm>
            <a:off x="228600" y="93048"/>
            <a:ext cx="11582400" cy="954107"/>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Renewal of Academic Appointments FY 2026-27</a:t>
            </a:r>
          </a:p>
          <a:p>
            <a:r>
              <a:rPr lang="en-US" sz="2800" dirty="0">
                <a:solidFill>
                  <a:schemeClr val="bg1"/>
                </a:solidFill>
                <a:latin typeface="Verdana" panose="020B0604030504040204" pitchFamily="34" charset="0"/>
                <a:ea typeface="Verdana" panose="020B0604030504040204" pitchFamily="34" charset="0"/>
              </a:rPr>
              <a:t>Faculty and RA Unit Members</a:t>
            </a:r>
          </a:p>
        </p:txBody>
      </p:sp>
      <p:sp>
        <p:nvSpPr>
          <p:cNvPr id="4" name="TextBox 3">
            <a:extLst>
              <a:ext uri="{FF2B5EF4-FFF2-40B4-BE49-F238E27FC236}">
                <a16:creationId xmlns:a16="http://schemas.microsoft.com/office/drawing/2014/main" id="{0677D2F3-B63A-BA52-E54C-169DCFC44B12}"/>
              </a:ext>
            </a:extLst>
          </p:cNvPr>
          <p:cNvSpPr txBox="1"/>
          <p:nvPr/>
        </p:nvSpPr>
        <p:spPr>
          <a:xfrm>
            <a:off x="381000" y="1072488"/>
            <a:ext cx="11430000" cy="5632311"/>
          </a:xfrm>
          <a:prstGeom prst="rect">
            <a:avLst/>
          </a:prstGeom>
          <a:noFill/>
        </p:spPr>
        <p:txBody>
          <a:bodyPr wrap="square" rtlCol="0">
            <a:spAutoFit/>
          </a:bodyPr>
          <a:lstStyle/>
          <a:p>
            <a:pPr marL="0" marR="0">
              <a:buNone/>
            </a:pPr>
            <a:r>
              <a:rPr lang="en-US" sz="1800" b="1" dirty="0">
                <a:effectLst/>
                <a:latin typeface="Arial" panose="020B0604020202020204" pitchFamily="34" charset="0"/>
                <a:ea typeface="Times New Roman" panose="02020603050405020304" pitchFamily="18" charset="0"/>
                <a:cs typeface="Arial" panose="020B0604020202020204" pitchFamily="34" charset="0"/>
              </a:rPr>
              <a:t>Quick Reference for Spreadsheet Instructions</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buNone/>
            </a:pPr>
            <a:r>
              <a:rPr lang="en-US" sz="1800" dirty="0">
                <a:effectLst/>
                <a:latin typeface="Arial" panose="020B0604020202020204" pitchFamily="34" charset="0"/>
                <a:ea typeface="Times New Roman" panose="02020603050405020304" pitchFamily="18" charset="0"/>
                <a:cs typeface="Arial" panose="020B0604020202020204" pitchFamily="34" charset="0"/>
              </a:rPr>
              <a:t>Reappointments</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buSzPts val="1000"/>
              <a:buFont typeface="Symbol" panose="05050102010706020507" pitchFamily="18" charset="2"/>
              <a:buChar char=""/>
              <a:tabLst>
                <a:tab pos="457200" algn="l"/>
              </a:tabLst>
            </a:pPr>
            <a:r>
              <a:rPr lang="en-US" dirty="0">
                <a:latin typeface="Arial" panose="020B0604020202020204" pitchFamily="34" charset="0"/>
                <a:ea typeface="Times New Roman" panose="02020603050405020304" pitchFamily="18" charset="0"/>
                <a:cs typeface="Arial" panose="020B0604020202020204" pitchFamily="34" charset="0"/>
              </a:rPr>
              <a:t>Include</a:t>
            </a:r>
            <a:r>
              <a:rPr lang="en-US" sz="1800" dirty="0">
                <a:effectLst/>
                <a:latin typeface="Arial" panose="020B0604020202020204" pitchFamily="34" charset="0"/>
                <a:ea typeface="Times New Roman" panose="02020603050405020304" pitchFamily="18" charset="0"/>
                <a:cs typeface="Arial" panose="020B0604020202020204" pitchFamily="34" charset="0"/>
              </a:rPr>
              <a:t> “Yes” or “No” for each appointee.</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buSzPts val="1000"/>
              <a:buFont typeface="Symbol" panose="05050102010706020507" pitchFamily="18" charset="2"/>
              <a:buChar char=""/>
              <a:tabLst>
                <a:tab pos="457200" algn="l"/>
              </a:tabLst>
            </a:pPr>
            <a:r>
              <a:rPr lang="en-US" sz="1800" dirty="0">
                <a:effectLst/>
                <a:latin typeface="Arial" panose="020B0604020202020204" pitchFamily="34" charset="0"/>
                <a:ea typeface="Times New Roman" panose="02020603050405020304" pitchFamily="18" charset="0"/>
                <a:cs typeface="Arial" panose="020B0604020202020204" pitchFamily="34" charset="0"/>
              </a:rPr>
              <a:t>If “No,” provide the reason for the non-reappointment in the Notes column (e.g., retirement, resignation, funding ended).</a:t>
            </a:r>
            <a:endParaRPr lang="en-US" dirty="0">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buSzPts val="1000"/>
              <a:buFont typeface="Symbol" panose="05050102010706020507" pitchFamily="18" charset="2"/>
              <a:buChar char=""/>
              <a:tabLst>
                <a:tab pos="457200" algn="l"/>
              </a:tabLst>
            </a:pP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R="0" lvl="0">
              <a:buSzPts val="1000"/>
              <a:tabLst>
                <a:tab pos="457200" algn="l"/>
              </a:tabLst>
            </a:pPr>
            <a:r>
              <a:rPr lang="en-US" dirty="0">
                <a:latin typeface="Arial" panose="020B0604020202020204" pitchFamily="34" charset="0"/>
                <a:ea typeface="Times New Roman" panose="02020603050405020304" pitchFamily="18" charset="0"/>
                <a:cs typeface="Times New Roman" panose="02020603050405020304" pitchFamily="18" charset="0"/>
              </a:rPr>
              <a:t>FTE changes, if applicable, include new FTE under appropriate column</a:t>
            </a:r>
          </a:p>
          <a:p>
            <a:pPr marL="342900" marR="0" lvl="0" indent="-342900">
              <a:buSzPts val="1000"/>
              <a:buFont typeface="Symbol" panose="05050102010706020507" pitchFamily="18" charset="2"/>
              <a:buChar char=""/>
              <a:tabLst>
                <a:tab pos="457200" algn="l"/>
              </a:tabLst>
            </a:pPr>
            <a:r>
              <a:rPr lang="en-US" sz="1800" dirty="0">
                <a:effectLst/>
                <a:latin typeface="Arial" panose="020B0604020202020204" pitchFamily="34" charset="0"/>
                <a:ea typeface="Times New Roman" panose="02020603050405020304" pitchFamily="18" charset="0"/>
                <a:cs typeface="Arial" panose="020B0604020202020204" pitchFamily="34" charset="0"/>
              </a:rPr>
              <a:t>Increases effective July 1, 2026 do not require prior approval.</a:t>
            </a:r>
          </a:p>
          <a:p>
            <a:pPr marL="342900" indent="-342900">
              <a:buSzPts val="1000"/>
              <a:buFont typeface="Symbol" panose="05050102010706020507" pitchFamily="18" charset="2"/>
              <a:buChar char=""/>
              <a:tabLst>
                <a:tab pos="457200" algn="l"/>
              </a:tabLst>
            </a:pPr>
            <a:r>
              <a:rPr lang="en-US" sz="1800" dirty="0">
                <a:effectLst/>
                <a:latin typeface="Arial" panose="020B0604020202020204" pitchFamily="34" charset="0"/>
                <a:ea typeface="Times New Roman" panose="02020603050405020304" pitchFamily="18" charset="0"/>
                <a:cs typeface="Arial" panose="020B0604020202020204" pitchFamily="34" charset="0"/>
              </a:rPr>
              <a:t>For voluntary reductions, include a copy of the appointee’s written request with your returned spreadsheet.</a:t>
            </a:r>
          </a:p>
          <a:p>
            <a:pPr marL="342900" indent="-342900">
              <a:buSzPts val="1000"/>
              <a:buFont typeface="Symbol" panose="05050102010706020507" pitchFamily="18" charset="2"/>
              <a:buChar char=""/>
              <a:tabLst>
                <a:tab pos="457200" algn="l"/>
              </a:tabLst>
            </a:pPr>
            <a:r>
              <a:rPr lang="en-US" sz="1800" dirty="0">
                <a:effectLst/>
                <a:latin typeface="Arial" panose="020B0604020202020204" pitchFamily="34" charset="0"/>
                <a:ea typeface="Times New Roman" panose="02020603050405020304" pitchFamily="18" charset="0"/>
                <a:cs typeface="Arial" panose="020B0604020202020204" pitchFamily="34" charset="0"/>
              </a:rPr>
              <a:t>All involuntary reductions require review and approval before issuing notice. See the Non‑Reappointment section for more details.</a:t>
            </a:r>
          </a:p>
          <a:p>
            <a:pPr marL="342900" indent="-342900">
              <a:buSzPts val="1000"/>
              <a:buFont typeface="Symbol" panose="05050102010706020507" pitchFamily="18" charset="2"/>
              <a:buChar char=""/>
              <a:tabLst>
                <a:tab pos="457200" algn="l"/>
              </a:tabLst>
            </a:pPr>
            <a:r>
              <a:rPr lang="en-US" sz="1800" dirty="0">
                <a:effectLst/>
                <a:latin typeface="Arial" panose="020B0604020202020204" pitchFamily="34" charset="0"/>
                <a:ea typeface="Times New Roman" panose="02020603050405020304" pitchFamily="18" charset="0"/>
                <a:cs typeface="Arial" panose="020B0604020202020204" pitchFamily="34" charset="0"/>
              </a:rPr>
              <a:t>Provide supporting details in the Notes column.</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indent="-342900">
              <a:buSzPts val="1000"/>
              <a:buFont typeface="Symbol" panose="05050102010706020507" pitchFamily="18" charset="2"/>
              <a:buChar char=""/>
              <a:tabLst>
                <a:tab pos="457200" algn="l"/>
              </a:tabLst>
            </a:pP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buNone/>
            </a:pPr>
            <a:r>
              <a:rPr lang="en-US" sz="1800" dirty="0">
                <a:effectLst/>
                <a:latin typeface="Arial" panose="020B0604020202020204" pitchFamily="34" charset="0"/>
                <a:ea typeface="Times New Roman" panose="02020603050405020304" pitchFamily="18" charset="0"/>
                <a:cs typeface="Arial" panose="020B0604020202020204" pitchFamily="34" charset="0"/>
              </a:rPr>
              <a:t>New End Date</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buSzPts val="1000"/>
              <a:buFont typeface="Symbol" panose="05050102010706020507" pitchFamily="18" charset="2"/>
              <a:buChar char=""/>
              <a:tabLst>
                <a:tab pos="457200" algn="l"/>
              </a:tabLst>
            </a:pPr>
            <a:r>
              <a:rPr lang="en-US" sz="1800" dirty="0">
                <a:effectLst/>
                <a:latin typeface="Arial" panose="020B0604020202020204" pitchFamily="34" charset="0"/>
                <a:ea typeface="Times New Roman" panose="02020603050405020304" pitchFamily="18" charset="0"/>
                <a:cs typeface="Arial" panose="020B0604020202020204" pitchFamily="34" charset="0"/>
              </a:rPr>
              <a:t>Enter the appropriate new end date for all reappointments.</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buSzPts val="1000"/>
              <a:buFont typeface="Symbol" panose="05050102010706020507" pitchFamily="18" charset="2"/>
              <a:buChar char=""/>
              <a:tabLst>
                <a:tab pos="457200" algn="l"/>
              </a:tabLst>
            </a:pPr>
            <a:r>
              <a:rPr lang="en-US" sz="1800" dirty="0">
                <a:effectLst/>
                <a:latin typeface="Arial" panose="020B0604020202020204" pitchFamily="34" charset="0"/>
                <a:ea typeface="Times New Roman" panose="02020603050405020304" pitchFamily="18" charset="0"/>
                <a:cs typeface="Arial" panose="020B0604020202020204" pitchFamily="34" charset="0"/>
              </a:rPr>
              <a:t>Refer to Attachment A for minimum and maximum reappointment periods by series.</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a:r>
              <a:rPr lang="en-US" sz="1800" dirty="0">
                <a:effectLst/>
                <a:latin typeface="Arial" panose="020B0604020202020204" pitchFamily="34" charset="0"/>
                <a:ea typeface="Times New Roman" panose="02020603050405020304" pitchFamily="18" charset="0"/>
                <a:cs typeface="Arial" panose="020B0604020202020204" pitchFamily="34" charset="0"/>
              </a:rPr>
              <a:t> </a:t>
            </a:r>
            <a:r>
              <a:rPr lang="en-US" sz="1800" b="1" dirty="0">
                <a:effectLst/>
                <a:latin typeface="Arial" panose="020B0604020202020204" pitchFamily="34" charset="0"/>
                <a:ea typeface="Times New Roman" panose="02020603050405020304" pitchFamily="18" charset="0"/>
                <a:cs typeface="Arial" panose="020B0604020202020204" pitchFamily="34" charset="0"/>
              </a:rPr>
              <a:t>Note: </a:t>
            </a:r>
            <a:r>
              <a:rPr lang="en-US" sz="1800" dirty="0">
                <a:effectLst/>
                <a:latin typeface="Arial" panose="020B0604020202020204" pitchFamily="34" charset="0"/>
                <a:ea typeface="Times New Roman" panose="02020603050405020304" pitchFamily="18" charset="0"/>
                <a:cs typeface="Arial" panose="020B0604020202020204" pitchFamily="34" charset="0"/>
              </a:rPr>
              <a:t>For Adjunct and In Residence faculty, the Dean’s Office strongly recommends that reappointments be made for one year only unless there is absolute certainty of sustained funding. If long-term funding has been secured, please include that confirmation with your returned spreadsheet.</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marR="0">
              <a:buNone/>
            </a:pP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12625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3">
            <a:extLst>
              <a:ext uri="{FF2B5EF4-FFF2-40B4-BE49-F238E27FC236}">
                <a16:creationId xmlns:a16="http://schemas.microsoft.com/office/drawing/2014/main" id="{63B130E6-5250-1A94-265E-72CAE831CE89}"/>
              </a:ext>
            </a:extLst>
          </p:cNvPr>
          <p:cNvSpPr>
            <a:spLocks noGrp="1"/>
          </p:cNvSpPr>
          <p:nvPr>
            <p:ph type="title"/>
          </p:nvPr>
        </p:nvSpPr>
        <p:spPr>
          <a:xfrm>
            <a:off x="0" y="-1"/>
            <a:ext cx="12192000" cy="838201"/>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Verdana" panose="020B0604030504040204" pitchFamily="34" charset="0"/>
                <a:ea typeface="Verdana" panose="020B0604030504040204" pitchFamily="34" charset="0"/>
                <a:cs typeface="Arial"/>
              </a:rPr>
              <a:t>  </a:t>
            </a:r>
            <a:endParaRPr sz="3600" dirty="0">
              <a:solidFill>
                <a:schemeClr val="bg1"/>
              </a:solidFill>
              <a:latin typeface="Verdana" panose="020B0604030504040204" pitchFamily="34" charset="0"/>
              <a:ea typeface="Verdana" panose="020B0604030504040204" pitchFamily="34" charset="0"/>
            </a:endParaRPr>
          </a:p>
        </p:txBody>
      </p:sp>
      <p:sp>
        <p:nvSpPr>
          <p:cNvPr id="14" name="TextBox 13">
            <a:extLst>
              <a:ext uri="{FF2B5EF4-FFF2-40B4-BE49-F238E27FC236}">
                <a16:creationId xmlns:a16="http://schemas.microsoft.com/office/drawing/2014/main" id="{9997DD7F-A350-709F-DC35-C5759FE3F65B}"/>
              </a:ext>
            </a:extLst>
          </p:cNvPr>
          <p:cNvSpPr txBox="1"/>
          <p:nvPr/>
        </p:nvSpPr>
        <p:spPr>
          <a:xfrm>
            <a:off x="228600" y="226766"/>
            <a:ext cx="10744200" cy="461665"/>
          </a:xfrm>
          <a:prstGeom prst="rect">
            <a:avLst/>
          </a:prstGeom>
          <a:noFill/>
        </p:spPr>
        <p:txBody>
          <a:bodyPr wrap="square" rtlCol="0" anchor="b">
            <a:spAutoFit/>
          </a:bodyPr>
          <a:lstStyle/>
          <a:p>
            <a:r>
              <a:rPr lang="en-US" sz="2400" dirty="0">
                <a:solidFill>
                  <a:schemeClr val="bg1"/>
                </a:solidFill>
                <a:effectLst/>
                <a:latin typeface="Verdana" panose="020B0604030504040204" pitchFamily="34" charset="0"/>
                <a:ea typeface="Verdana" panose="020B0604030504040204" pitchFamily="34" charset="0"/>
              </a:rPr>
              <a:t>NON-REAPPOINTMENT and Involuntary FTE Reduction Requirements</a:t>
            </a:r>
            <a:endParaRPr lang="en-US" sz="2400" dirty="0">
              <a:solidFill>
                <a:schemeClr val="bg1"/>
              </a:solidFill>
              <a:latin typeface="Verdana" panose="020B0604030504040204" pitchFamily="34" charset="0"/>
              <a:ea typeface="Verdana" panose="020B0604030504040204" pitchFamily="34" charset="0"/>
            </a:endParaRPr>
          </a:p>
        </p:txBody>
      </p:sp>
      <p:sp>
        <p:nvSpPr>
          <p:cNvPr id="2" name="TextBox 1">
            <a:extLst>
              <a:ext uri="{FF2B5EF4-FFF2-40B4-BE49-F238E27FC236}">
                <a16:creationId xmlns:a16="http://schemas.microsoft.com/office/drawing/2014/main" id="{B03979CE-26B3-2E52-50B1-FEC1B7305AE2}"/>
              </a:ext>
            </a:extLst>
          </p:cNvPr>
          <p:cNvSpPr txBox="1"/>
          <p:nvPr/>
        </p:nvSpPr>
        <p:spPr>
          <a:xfrm>
            <a:off x="0" y="838201"/>
            <a:ext cx="12192000" cy="5786199"/>
          </a:xfrm>
          <a:prstGeom prst="rect">
            <a:avLst/>
          </a:prstGeom>
          <a:noFill/>
        </p:spPr>
        <p:txBody>
          <a:bodyPr wrap="square" rtlCol="0">
            <a:spAutoFit/>
          </a:bodyPr>
          <a:lstStyle/>
          <a:p>
            <a:pPr marL="285750" marR="0" indent="-285750">
              <a:spcBef>
                <a:spcPts val="0"/>
              </a:spcBef>
              <a:spcAft>
                <a:spcPts val="0"/>
              </a:spcAft>
              <a:buFont typeface="Arial" panose="020B0604020202020204" pitchFamily="34" charset="0"/>
              <a:buChar char="•"/>
            </a:pPr>
            <a:r>
              <a:rPr lang="en-US" sz="1600" dirty="0">
                <a:effectLst/>
                <a:latin typeface="Arial" panose="020B0604020202020204" pitchFamily="34" charset="0"/>
                <a:ea typeface="Times New Roman" panose="02020603050405020304" pitchFamily="18" charset="0"/>
                <a:cs typeface="Arial" panose="020B0604020202020204" pitchFamily="34" charset="0"/>
              </a:rPr>
              <a:t>For all Non-Reappointments or Involuntary FTE Reductions, provide detailed reasons as these will be reviewed individually and managed on a case-by-case basis.</a:t>
            </a:r>
            <a:r>
              <a:rPr lang="en-US" sz="1600" dirty="0">
                <a:latin typeface="Arial" panose="020B0604020202020204" pitchFamily="34" charset="0"/>
                <a:ea typeface="Times New Roman" panose="02020603050405020304" pitchFamily="18" charset="0"/>
                <a:cs typeface="Arial" panose="020B0604020202020204" pitchFamily="34" charset="0"/>
              </a:rPr>
              <a:t> </a:t>
            </a:r>
          </a:p>
          <a:p>
            <a:pPr marL="285750" marR="0" indent="-285750">
              <a:spcBef>
                <a:spcPts val="0"/>
              </a:spcBef>
              <a:spcAft>
                <a:spcPts val="0"/>
              </a:spcAft>
              <a:buFont typeface="Arial" panose="020B0604020202020204" pitchFamily="34" charset="0"/>
              <a:buChar char="•"/>
            </a:pPr>
            <a:endParaRPr lang="en-US" sz="1600" dirty="0">
              <a:latin typeface="Arial" panose="020B0604020202020204" pitchFamily="34" charset="0"/>
              <a:ea typeface="Times New Roman" panose="02020603050405020304" pitchFamily="18" charset="0"/>
              <a:cs typeface="Arial" panose="020B0604020202020204" pitchFamily="34" charset="0"/>
            </a:endParaRPr>
          </a:p>
          <a:p>
            <a:pPr marR="0">
              <a:spcBef>
                <a:spcPts val="0"/>
              </a:spcBef>
              <a:spcAft>
                <a:spcPts val="0"/>
              </a:spcAft>
            </a:pPr>
            <a:r>
              <a:rPr lang="en-US" sz="1600" dirty="0">
                <a:latin typeface="Arial" panose="020B0604020202020204" pitchFamily="34" charset="0"/>
                <a:ea typeface="Times New Roman" panose="02020603050405020304" pitchFamily="18" charset="0"/>
                <a:cs typeface="Arial" panose="020B0604020202020204" pitchFamily="34" charset="0"/>
              </a:rPr>
              <a:t>Additionally, </a:t>
            </a:r>
            <a:r>
              <a:rPr lang="en-US" sz="1600" dirty="0">
                <a:effectLst/>
                <a:latin typeface="Arial" panose="020B0604020202020204" pitchFamily="34" charset="0"/>
                <a:ea typeface="Times New Roman" panose="02020603050405020304" pitchFamily="18" charset="0"/>
                <a:cs typeface="Arial" panose="020B0604020202020204" pitchFamily="34" charset="0"/>
              </a:rPr>
              <a:t>provide answers to the following questions for all titles (including Jr. Specialists): </a:t>
            </a:r>
          </a:p>
          <a:p>
            <a:pPr marL="342900" marR="0" indent="-342900">
              <a:buFont typeface="+mj-lt"/>
              <a:buAutoNum type="arabicPeriod"/>
            </a:pPr>
            <a:r>
              <a:rPr lang="en-US" sz="1600" dirty="0">
                <a:effectLst/>
                <a:latin typeface="Arial" panose="020B0604020202020204" pitchFamily="34" charset="0"/>
                <a:ea typeface="Times New Roman" panose="02020603050405020304" pitchFamily="18" charset="0"/>
                <a:cs typeface="Arial" panose="020B0604020202020204" pitchFamily="34" charset="0"/>
              </a:rPr>
              <a:t>Were these layoffs/IRITs related to a federal action – an order that stops or pauses a project or position funded by a federal grant?    	</a:t>
            </a:r>
          </a:p>
          <a:p>
            <a:pPr marR="0"/>
            <a:r>
              <a:rPr lang="en-US" sz="1600" dirty="0">
                <a:effectLst/>
                <a:latin typeface="Arial" panose="020B0604020202020204" pitchFamily="34" charset="0"/>
                <a:ea typeface="Times New Roman" panose="02020603050405020304" pitchFamily="18" charset="0"/>
                <a:cs typeface="Arial" panose="020B0604020202020204" pitchFamily="34" charset="0"/>
              </a:rPr>
              <a:t>If yes, please answer all the questions below:</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p>
            <a:pPr marL="1257300" lvl="2" indent="-342900">
              <a:buFont typeface="+mj-lt"/>
              <a:buAutoNum type="alphaLcPeriod"/>
            </a:pPr>
            <a:r>
              <a:rPr lang="en-US" sz="1600" dirty="0">
                <a:effectLst/>
                <a:latin typeface="Arial" panose="020B0604020202020204" pitchFamily="34" charset="0"/>
                <a:ea typeface="Times New Roman" panose="02020603050405020304" pitchFamily="18" charset="0"/>
                <a:cs typeface="Arial" panose="020B0604020202020204" pitchFamily="34" charset="0"/>
              </a:rPr>
              <a:t>Was this a order that stopped or paused a project or position funded by a federal grant? What federal agency stopped/paused the federal funding early?</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p>
            <a:pPr marL="1257300" lvl="2" indent="-342900">
              <a:buFont typeface="+mj-lt"/>
              <a:buAutoNum type="alphaLcPeriod"/>
            </a:pPr>
            <a:r>
              <a:rPr lang="en-US" sz="1600" dirty="0">
                <a:effectLst/>
                <a:latin typeface="Arial" panose="020B0604020202020204" pitchFamily="34" charset="0"/>
                <a:ea typeface="Times New Roman" panose="02020603050405020304" pitchFamily="18" charset="0"/>
                <a:cs typeface="Arial" panose="020B0604020202020204" pitchFamily="34" charset="0"/>
              </a:rPr>
              <a:t>Or, was this an action related to a federal grant that was expired or not renewed? Which federal agency?</a:t>
            </a:r>
          </a:p>
          <a:p>
            <a:pPr marL="342900" marR="0" lvl="0" indent="-342900">
              <a:buAutoNum type="arabicPeriod" startAt="2"/>
            </a:pPr>
            <a:r>
              <a:rPr lang="en-US" sz="1600" dirty="0">
                <a:effectLst/>
                <a:latin typeface="Arial" panose="020B0604020202020204" pitchFamily="34" charset="0"/>
                <a:ea typeface="Times New Roman" panose="02020603050405020304" pitchFamily="18" charset="0"/>
                <a:cs typeface="Arial" panose="020B0604020202020204" pitchFamily="34" charset="0"/>
              </a:rPr>
              <a:t>Were these layoffs/IRITs related to campus budget cuts</a:t>
            </a:r>
            <a:r>
              <a:rPr lang="en-US" sz="1600" b="1"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a:effectLst/>
                <a:latin typeface="Arial" panose="020B0604020202020204" pitchFamily="34" charset="0"/>
                <a:ea typeface="Times New Roman" panose="02020603050405020304" pitchFamily="18" charset="0"/>
                <a:cs typeface="Arial" panose="020B0604020202020204" pitchFamily="34" charset="0"/>
              </a:rPr>
              <a:t>– this includes any budget implications related to University funds (COFI,    recharge, or anything that is not external grants or funding)?</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buAutoNum type="arabicPeriod" startAt="2"/>
            </a:pPr>
            <a:r>
              <a:rPr lang="en-US" sz="1600" dirty="0">
                <a:effectLst/>
                <a:latin typeface="Arial" panose="020B0604020202020204" pitchFamily="34" charset="0"/>
                <a:ea typeface="Times New Roman" panose="02020603050405020304" pitchFamily="18" charset="0"/>
                <a:cs typeface="Arial" panose="020B0604020202020204" pitchFamily="34" charset="0"/>
              </a:rPr>
              <a:t>Were these layoffs/IRITs related to external funding</a:t>
            </a:r>
            <a:r>
              <a:rPr lang="en-US" sz="1600" b="1" dirty="0">
                <a:effectLst/>
                <a:latin typeface="Arial" panose="020B0604020202020204" pitchFamily="34" charset="0"/>
                <a:ea typeface="Times New Roman" panose="02020603050405020304" pitchFamily="18" charset="0"/>
                <a:cs typeface="Arial" panose="020B0604020202020204" pitchFamily="34" charset="0"/>
              </a:rPr>
              <a:t> </a:t>
            </a:r>
            <a:r>
              <a:rPr lang="en-US" sz="1600" dirty="0">
                <a:effectLst/>
                <a:latin typeface="Arial" panose="020B0604020202020204" pitchFamily="34" charset="0"/>
                <a:ea typeface="Times New Roman" panose="02020603050405020304" pitchFamily="18" charset="0"/>
                <a:cs typeface="Arial" panose="020B0604020202020204" pitchFamily="34" charset="0"/>
              </a:rPr>
              <a:t>- a state grant that is not connected to a federal grant in any way or private or non-profit grants or funding? Please indicate if this is state, private or non-profit grants or funding.</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buAutoNum type="arabicPeriod" startAt="2"/>
            </a:pPr>
            <a:r>
              <a:rPr lang="en-US" sz="1600" dirty="0">
                <a:effectLst/>
                <a:latin typeface="Arial" panose="020B0604020202020204" pitchFamily="34" charset="0"/>
                <a:ea typeface="Times New Roman" panose="02020603050405020304" pitchFamily="18" charset="0"/>
                <a:cs typeface="Arial" panose="020B0604020202020204" pitchFamily="34" charset="0"/>
              </a:rPr>
              <a:t>Was/Will this program/department/unit be eliminated?</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buAutoNum type="arabicPeriod" startAt="2"/>
            </a:pPr>
            <a:r>
              <a:rPr lang="en-US" sz="1600" dirty="0">
                <a:effectLst/>
                <a:latin typeface="Arial" panose="020B0604020202020204" pitchFamily="34" charset="0"/>
                <a:ea typeface="Times New Roman" panose="02020603050405020304" pitchFamily="18" charset="0"/>
                <a:cs typeface="Arial" panose="020B0604020202020204" pitchFamily="34" charset="0"/>
              </a:rPr>
              <a:t>Has there been (or is there a plan to provide) any public announcement or posting a website or notification to external partners regarding the elimination of the funding/program/unit? If so, please provide the date (or the approximate future date) of the announcement.</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1600" dirty="0">
                <a:effectLst/>
                <a:latin typeface="Arial" panose="020B0604020202020204" pitchFamily="34" charset="0"/>
                <a:ea typeface="Times New Roman" panose="02020603050405020304" pitchFamily="18" charset="0"/>
                <a:cs typeface="Arial" panose="020B0604020202020204" pitchFamily="34" charset="0"/>
              </a:rPr>
              <a:t>Please </a:t>
            </a:r>
            <a:r>
              <a:rPr lang="en-US" sz="1600" b="1" u="sng" dirty="0">
                <a:effectLst/>
                <a:latin typeface="Arial" panose="020B0604020202020204" pitchFamily="34" charset="0"/>
                <a:ea typeface="Times New Roman" panose="02020603050405020304" pitchFamily="18" charset="0"/>
                <a:cs typeface="Arial" panose="020B0604020202020204" pitchFamily="34" charset="0"/>
              </a:rPr>
              <a:t>do not</a:t>
            </a:r>
            <a:r>
              <a:rPr lang="en-US" sz="1600" dirty="0">
                <a:effectLst/>
                <a:latin typeface="Arial" panose="020B0604020202020204" pitchFamily="34" charset="0"/>
                <a:ea typeface="Times New Roman" panose="02020603050405020304" pitchFamily="18" charset="0"/>
                <a:cs typeface="Arial" panose="020B0604020202020204" pitchFamily="34" charset="0"/>
              </a:rPr>
              <a:t> prepare or issue any non-reappointment or involuntary FTE reduction notices without first consulting with the Office of Academic Personnel. Contact your assigned AP Generalist Analyst as early as possible for assistance. </a:t>
            </a:r>
          </a:p>
          <a:p>
            <a:pPr marL="285750" marR="0" indent="-285750">
              <a:spcBef>
                <a:spcPts val="0"/>
              </a:spcBef>
              <a:spcAft>
                <a:spcPts val="0"/>
              </a:spcAft>
              <a:buFont typeface="Arial" panose="020B0604020202020204" pitchFamily="34" charset="0"/>
              <a:buChar char="•"/>
            </a:pPr>
            <a:r>
              <a:rPr lang="en-US" sz="1600" dirty="0">
                <a:latin typeface="Arial" panose="020B0604020202020204" pitchFamily="34" charset="0"/>
                <a:ea typeface="Times New Roman" panose="02020603050405020304" pitchFamily="18" charset="0"/>
                <a:cs typeface="Arial" panose="020B0604020202020204" pitchFamily="34" charset="0"/>
              </a:rPr>
              <a:t>R</a:t>
            </a:r>
            <a:r>
              <a:rPr lang="en-US" sz="1600" dirty="0">
                <a:effectLst/>
                <a:latin typeface="Arial" panose="020B0604020202020204" pitchFamily="34" charset="0"/>
                <a:ea typeface="Times New Roman" panose="02020603050405020304" pitchFamily="18" charset="0"/>
                <a:cs typeface="Arial" panose="020B0604020202020204" pitchFamily="34" charset="0"/>
              </a:rPr>
              <a:t>eview the Deadline Calendars (Attachment B) and the </a:t>
            </a:r>
            <a:r>
              <a:rPr lang="en-US" sz="1600" dirty="0">
                <a:latin typeface="Arial" panose="020B0604020202020204" pitchFamily="34" charset="0"/>
                <a:ea typeface="Times New Roman" panose="02020603050405020304" pitchFamily="18" charset="0"/>
                <a:cs typeface="Arial" panose="020B0604020202020204" pitchFamily="34" charset="0"/>
              </a:rPr>
              <a:t>N</a:t>
            </a:r>
            <a:r>
              <a:rPr lang="en-US" sz="1600" dirty="0">
                <a:effectLst/>
                <a:latin typeface="Arial" panose="020B0604020202020204" pitchFamily="34" charset="0"/>
                <a:ea typeface="Times New Roman" panose="02020603050405020304" pitchFamily="18" charset="0"/>
                <a:cs typeface="Arial" panose="020B0604020202020204" pitchFamily="34" charset="0"/>
              </a:rPr>
              <a:t>otice requirements per </a:t>
            </a:r>
            <a:r>
              <a:rPr lang="en-US" sz="1600" dirty="0">
                <a:latin typeface="Arial" panose="020B0604020202020204" pitchFamily="34" charset="0"/>
                <a:ea typeface="Times New Roman" panose="02020603050405020304" pitchFamily="18" charset="0"/>
                <a:cs typeface="Arial" panose="020B0604020202020204" pitchFamily="34" charset="0"/>
              </a:rPr>
              <a:t>series</a:t>
            </a:r>
            <a:r>
              <a:rPr lang="en-US" sz="1600" dirty="0">
                <a:effectLst/>
                <a:latin typeface="Arial" panose="020B0604020202020204" pitchFamily="34" charset="0"/>
                <a:ea typeface="Times New Roman" panose="02020603050405020304" pitchFamily="18" charset="0"/>
                <a:cs typeface="Arial" panose="020B0604020202020204" pitchFamily="34" charset="0"/>
              </a:rPr>
              <a:t> included in the Instructions document.</a:t>
            </a:r>
            <a:endParaRPr lang="en-US" sz="16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464436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3314" y="0"/>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latin typeface="Verdana" panose="020B0604030504040204" pitchFamily="34" charset="0"/>
              <a:ea typeface="Verdana" panose="020B0604030504040204" pitchFamily="34" charset="0"/>
            </a:endParaRPr>
          </a:p>
        </p:txBody>
      </p:sp>
      <p:pic>
        <p:nvPicPr>
          <p:cNvPr id="2" name="Picture Placeholder 13" descr="Mute speaker outline">
            <a:extLst>
              <a:ext uri="{FF2B5EF4-FFF2-40B4-BE49-F238E27FC236}">
                <a16:creationId xmlns:a16="http://schemas.microsoft.com/office/drawing/2014/main" id="{E63BC650-981A-066D-055D-9AEECB829B5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5224006" y="1003976"/>
            <a:ext cx="1737360" cy="1737360"/>
          </a:xfrm>
          <a:prstGeom prst="ellipse">
            <a:avLst/>
          </a:prstGeom>
        </p:spPr>
      </p:pic>
      <p:pic>
        <p:nvPicPr>
          <p:cNvPr id="3" name="Picture Placeholder 15" descr="Help outline">
            <a:extLst>
              <a:ext uri="{FF2B5EF4-FFF2-40B4-BE49-F238E27FC236}">
                <a16:creationId xmlns:a16="http://schemas.microsoft.com/office/drawing/2014/main" id="{3E00A9F4-1E43-7D61-5FF0-BAEC649F61CC}"/>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1687922" y="3599318"/>
            <a:ext cx="1737360" cy="1737360"/>
          </a:xfrm>
          <a:prstGeom prst="ellipse">
            <a:avLst/>
          </a:prstGeom>
        </p:spPr>
      </p:pic>
      <p:pic>
        <p:nvPicPr>
          <p:cNvPr id="6" name="Picture Placeholder 17" descr="Online meeting with solid fill">
            <a:extLst>
              <a:ext uri="{FF2B5EF4-FFF2-40B4-BE49-F238E27FC236}">
                <a16:creationId xmlns:a16="http://schemas.microsoft.com/office/drawing/2014/main" id="{2CE13980-F61E-DF28-9A52-A137E5792017}"/>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8299840" y="3599318"/>
            <a:ext cx="1737360" cy="1737360"/>
          </a:xfrm>
          <a:prstGeom prst="ellipse">
            <a:avLst/>
          </a:prstGeom>
        </p:spPr>
      </p:pic>
      <p:sp>
        <p:nvSpPr>
          <p:cNvPr id="7" name="TextBox 6">
            <a:extLst>
              <a:ext uri="{FF2B5EF4-FFF2-40B4-BE49-F238E27FC236}">
                <a16:creationId xmlns:a16="http://schemas.microsoft.com/office/drawing/2014/main" id="{79FE9AE5-863A-767D-13E1-0CEC42494F1C}"/>
              </a:ext>
            </a:extLst>
          </p:cNvPr>
          <p:cNvSpPr txBox="1"/>
          <p:nvPr/>
        </p:nvSpPr>
        <p:spPr>
          <a:xfrm>
            <a:off x="4495800" y="2756653"/>
            <a:ext cx="3276600" cy="1015663"/>
          </a:xfrm>
          <a:prstGeom prst="rect">
            <a:avLst/>
          </a:prstGeom>
          <a:noFill/>
        </p:spPr>
        <p:txBody>
          <a:bodyPr wrap="square" rtlCol="0">
            <a:spAutoFit/>
          </a:bodyPr>
          <a:lstStyle/>
          <a:p>
            <a:pPr algn="ctr"/>
            <a:r>
              <a:rPr lang="en-US" sz="2000" dirty="0">
                <a:latin typeface="Verdana" panose="020B0604030504040204" pitchFamily="34" charset="0"/>
                <a:ea typeface="Verdana" panose="020B0604030504040204" pitchFamily="34" charset="0"/>
              </a:rPr>
              <a:t>Please keep yourself muted during the presentation</a:t>
            </a:r>
          </a:p>
        </p:txBody>
      </p:sp>
      <p:sp>
        <p:nvSpPr>
          <p:cNvPr id="9" name="TextBox 8">
            <a:extLst>
              <a:ext uri="{FF2B5EF4-FFF2-40B4-BE49-F238E27FC236}">
                <a16:creationId xmlns:a16="http://schemas.microsoft.com/office/drawing/2014/main" id="{240E90BF-693D-8B6A-2457-6DEB27CD1DC3}"/>
              </a:ext>
            </a:extLst>
          </p:cNvPr>
          <p:cNvSpPr txBox="1"/>
          <p:nvPr/>
        </p:nvSpPr>
        <p:spPr>
          <a:xfrm>
            <a:off x="1580843" y="5283338"/>
            <a:ext cx="2265599" cy="707886"/>
          </a:xfrm>
          <a:prstGeom prst="rect">
            <a:avLst/>
          </a:prstGeom>
          <a:noFill/>
        </p:spPr>
        <p:txBody>
          <a:bodyPr wrap="square" rtlCol="0">
            <a:spAutoFit/>
          </a:bodyPr>
          <a:lstStyle/>
          <a:p>
            <a:pPr algn="ctr"/>
            <a:r>
              <a:rPr lang="en-US" sz="2000" dirty="0">
                <a:latin typeface="Verdana" panose="020B0604030504040204" pitchFamily="34" charset="0"/>
                <a:ea typeface="Verdana" panose="020B0604030504040204" pitchFamily="34" charset="0"/>
              </a:rPr>
              <a:t>Ask questions in chat</a:t>
            </a:r>
          </a:p>
        </p:txBody>
      </p:sp>
      <p:sp>
        <p:nvSpPr>
          <p:cNvPr id="10" name="TextBox 9">
            <a:extLst>
              <a:ext uri="{FF2B5EF4-FFF2-40B4-BE49-F238E27FC236}">
                <a16:creationId xmlns:a16="http://schemas.microsoft.com/office/drawing/2014/main" id="{6EC9F8A1-737A-D3EB-3B07-216D0A1588F5}"/>
              </a:ext>
            </a:extLst>
          </p:cNvPr>
          <p:cNvSpPr txBox="1"/>
          <p:nvPr/>
        </p:nvSpPr>
        <p:spPr>
          <a:xfrm>
            <a:off x="7530220" y="5346976"/>
            <a:ext cx="3276600" cy="1015663"/>
          </a:xfrm>
          <a:prstGeom prst="rect">
            <a:avLst/>
          </a:prstGeom>
          <a:noFill/>
        </p:spPr>
        <p:txBody>
          <a:bodyPr wrap="square" rtlCol="0">
            <a:spAutoFit/>
          </a:bodyPr>
          <a:lstStyle/>
          <a:p>
            <a:pPr algn="ctr"/>
            <a:r>
              <a:rPr lang="en-US" sz="2000" dirty="0">
                <a:latin typeface="Verdana" panose="020B0604030504040204" pitchFamily="34" charset="0"/>
                <a:ea typeface="Verdana" panose="020B0604030504040204" pitchFamily="34" charset="0"/>
              </a:rPr>
              <a:t>Please keep your camera on during the presentation</a:t>
            </a:r>
          </a:p>
        </p:txBody>
      </p:sp>
      <p:sp>
        <p:nvSpPr>
          <p:cNvPr id="11" name="TextBox 10">
            <a:extLst>
              <a:ext uri="{FF2B5EF4-FFF2-40B4-BE49-F238E27FC236}">
                <a16:creationId xmlns:a16="http://schemas.microsoft.com/office/drawing/2014/main" id="{0629AC08-DCF9-E48B-6E6E-5F342065BBE0}"/>
              </a:ext>
            </a:extLst>
          </p:cNvPr>
          <p:cNvSpPr txBox="1"/>
          <p:nvPr/>
        </p:nvSpPr>
        <p:spPr>
          <a:xfrm>
            <a:off x="533400" y="354495"/>
            <a:ext cx="4929286" cy="523220"/>
          </a:xfrm>
          <a:prstGeom prst="rect">
            <a:avLst/>
          </a:prstGeom>
          <a:noFill/>
        </p:spPr>
        <p:txBody>
          <a:bodyPr wrap="square" rtlCol="0">
            <a:spAutoFit/>
          </a:bodyPr>
          <a:lstStyle/>
          <a:p>
            <a:r>
              <a:rPr lang="en-US" sz="2800" dirty="0">
                <a:solidFill>
                  <a:schemeClr val="bg1"/>
                </a:solidFill>
                <a:latin typeface="Public Sans"/>
                <a:ea typeface="Verdana" panose="020B0604030504040204" pitchFamily="34" charset="0"/>
              </a:rPr>
              <a:t>Housekeeping</a:t>
            </a:r>
          </a:p>
        </p:txBody>
      </p:sp>
      <p:pic>
        <p:nvPicPr>
          <p:cNvPr id="14" name="Graphic 13" descr="Megaphone outline">
            <a:extLst>
              <a:ext uri="{FF2B5EF4-FFF2-40B4-BE49-F238E27FC236}">
                <a16:creationId xmlns:a16="http://schemas.microsoft.com/office/drawing/2014/main" id="{27834F22-CF81-7F94-C195-A6B23D4E101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343643" y="0"/>
            <a:ext cx="914400" cy="914400"/>
          </a:xfrm>
          <a:prstGeom prst="rect">
            <a:avLst/>
          </a:prstGeom>
        </p:spPr>
      </p:pic>
    </p:spTree>
    <p:extLst>
      <p:ext uri="{BB962C8B-B14F-4D97-AF65-F5344CB8AC3E}">
        <p14:creationId xmlns:p14="http://schemas.microsoft.com/office/powerpoint/2010/main" val="29415732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81000" y="228600"/>
            <a:ext cx="58674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RA Unit Members</a:t>
            </a:r>
          </a:p>
        </p:txBody>
      </p:sp>
      <p:pic>
        <p:nvPicPr>
          <p:cNvPr id="6" name="Picture 5">
            <a:extLst>
              <a:ext uri="{FF2B5EF4-FFF2-40B4-BE49-F238E27FC236}">
                <a16:creationId xmlns:a16="http://schemas.microsoft.com/office/drawing/2014/main" id="{62DE928D-99B6-7544-8545-550B40BC42A0}"/>
              </a:ext>
            </a:extLst>
          </p:cNvPr>
          <p:cNvPicPr>
            <a:picLocks noChangeAspect="1"/>
          </p:cNvPicPr>
          <p:nvPr/>
        </p:nvPicPr>
        <p:blipFill>
          <a:blip r:embed="rId3"/>
          <a:stretch>
            <a:fillRect/>
          </a:stretch>
        </p:blipFill>
        <p:spPr>
          <a:xfrm>
            <a:off x="152400" y="1318260"/>
            <a:ext cx="914479" cy="914479"/>
          </a:xfrm>
          <a:prstGeom prst="rect">
            <a:avLst/>
          </a:prstGeom>
        </p:spPr>
      </p:pic>
      <p:sp>
        <p:nvSpPr>
          <p:cNvPr id="3" name="TextBox 2">
            <a:extLst>
              <a:ext uri="{FF2B5EF4-FFF2-40B4-BE49-F238E27FC236}">
                <a16:creationId xmlns:a16="http://schemas.microsoft.com/office/drawing/2014/main" id="{68C14586-D6FE-182F-AA10-F39C057B1274}"/>
              </a:ext>
            </a:extLst>
          </p:cNvPr>
          <p:cNvSpPr txBox="1"/>
          <p:nvPr/>
        </p:nvSpPr>
        <p:spPr>
          <a:xfrm>
            <a:off x="1066879" y="1164663"/>
            <a:ext cx="5668315" cy="5909310"/>
          </a:xfrm>
          <a:prstGeom prst="rect">
            <a:avLst/>
          </a:prstGeom>
          <a:noFill/>
        </p:spPr>
        <p:txBody>
          <a:bodyPr wrap="square" rtlCol="0">
            <a:spAutoFit/>
          </a:bodyPr>
          <a:lstStyle/>
          <a:p>
            <a:r>
              <a:rPr lang="en-US" sz="1400" dirty="0">
                <a:latin typeface="Arial" panose="020B0604020202020204" pitchFamily="34" charset="0"/>
                <a:ea typeface="Times New Roman" panose="02020603050405020304" pitchFamily="18" charset="0"/>
                <a:cs typeface="Arial" panose="020B0604020202020204" pitchFamily="34" charset="0"/>
              </a:rPr>
              <a:t>A non-reappointment notice or a change in FTE upon appointment renewal is not required for RA unit members, except:</a:t>
            </a:r>
          </a:p>
          <a:p>
            <a:pPr lvl="1"/>
            <a:r>
              <a:rPr lang="en-US" sz="1400" dirty="0">
                <a:latin typeface="Arial" panose="020B0604020202020204" pitchFamily="34" charset="0"/>
                <a:ea typeface="Times New Roman" panose="02020603050405020304" pitchFamily="18" charset="0"/>
                <a:cs typeface="Arial" panose="020B0604020202020204" pitchFamily="34" charset="0"/>
              </a:rPr>
              <a:t>RA unit member with </a:t>
            </a:r>
            <a:r>
              <a:rPr lang="en-US" sz="1400" b="1" dirty="0">
                <a:latin typeface="Arial" panose="020B0604020202020204" pitchFamily="34" charset="0"/>
                <a:ea typeface="Times New Roman" panose="02020603050405020304" pitchFamily="18" charset="0"/>
                <a:cs typeface="Arial" panose="020B0604020202020204" pitchFamily="34" charset="0"/>
              </a:rPr>
              <a:t>8 or more years </a:t>
            </a:r>
            <a:r>
              <a:rPr lang="en-US" sz="1400" dirty="0">
                <a:latin typeface="Arial" panose="020B0604020202020204" pitchFamily="34" charset="0"/>
                <a:ea typeface="Times New Roman" panose="02020603050405020304" pitchFamily="18" charset="0"/>
                <a:cs typeface="Arial" panose="020B0604020202020204" pitchFamily="34" charset="0"/>
              </a:rPr>
              <a:t>require non-reappointment notice. </a:t>
            </a:r>
          </a:p>
          <a:p>
            <a:endParaRPr lang="en-US" sz="1400" dirty="0">
              <a:latin typeface="Arial" panose="020B0604020202020204" pitchFamily="34" charset="0"/>
              <a:ea typeface="Times New Roman" panose="02020603050405020304" pitchFamily="18" charset="0"/>
              <a:cs typeface="Arial" panose="020B0604020202020204" pitchFamily="34" charset="0"/>
            </a:endParaRPr>
          </a:p>
          <a:p>
            <a:pPr marL="285750" indent="-285750">
              <a:buFont typeface="Wingdings" panose="05000000000000000000" pitchFamily="2" charset="2"/>
              <a:buChar char="§"/>
            </a:pPr>
            <a:r>
              <a:rPr lang="en-US" sz="1400" dirty="0">
                <a:latin typeface="Arial" panose="020B0604020202020204" pitchFamily="34" charset="0"/>
                <a:ea typeface="Times New Roman" panose="02020603050405020304" pitchFamily="18" charset="0"/>
                <a:cs typeface="Arial" panose="020B0604020202020204" pitchFamily="34" charset="0"/>
              </a:rPr>
              <a:t>Layoff or Involuntary FTE Reduction for RA-Unit members (Project Scientist, Professional Researcher, Specialist and Jr. Specialist) must be issued a 45-days’ notice. </a:t>
            </a:r>
            <a:r>
              <a:rPr lang="en-US" sz="1400" u="sng" dirty="0">
                <a:solidFill>
                  <a:srgbClr val="0000FF"/>
                </a:solidFill>
                <a:latin typeface="Arial" panose="020B0604020202020204" pitchFamily="34" charset="0"/>
                <a:ea typeface="Times New Roman" panose="02020603050405020304" pitchFamily="18" charset="0"/>
                <a:cs typeface="Arial" panose="020B0604020202020204" pitchFamily="34" charset="0"/>
                <a:hlinkClick r:id="rId4"/>
              </a:rPr>
              <a:t>https://ucnet.universityofcalifornia.edu/labor/bargaining-units/ra/docs/ra_2019-2022_11_layoff-and-reduction-in-time.pdf</a:t>
            </a:r>
            <a:endParaRPr lang="en-US" sz="1400" u="sng" dirty="0">
              <a:solidFill>
                <a:srgbClr val="0000FF"/>
              </a:solidFill>
              <a:latin typeface="Arial" panose="020B0604020202020204" pitchFamily="34" charset="0"/>
              <a:ea typeface="Times New Roman" panose="02020603050405020304" pitchFamily="18" charset="0"/>
              <a:cs typeface="Arial" panose="020B0604020202020204" pitchFamily="34" charset="0"/>
            </a:endParaRPr>
          </a:p>
          <a:p>
            <a:pPr marL="285750" indent="-285750">
              <a:buFont typeface="Wingdings" panose="05000000000000000000" pitchFamily="2" charset="2"/>
              <a:buChar char="§"/>
            </a:pPr>
            <a:endParaRPr lang="en-US" sz="14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r>
              <a:rPr lang="en-US" sz="1400" dirty="0">
                <a:latin typeface="Arial" panose="020B0604020202020204" pitchFamily="34" charset="0"/>
                <a:cs typeface="Arial" panose="020B0604020202020204" pitchFamily="34" charset="0"/>
              </a:rPr>
              <a:t>For variable appointments or temporary augmentation in appointments, compete the required template. </a:t>
            </a:r>
          </a:p>
          <a:p>
            <a:pPr marL="285750" indent="-285750">
              <a:buFont typeface="Wingdings" panose="05000000000000000000" pitchFamily="2" charset="2"/>
              <a:buChar char="Ø"/>
            </a:pPr>
            <a:r>
              <a:rPr lang="en-US" sz="1400" dirty="0">
                <a:latin typeface="Arial" panose="020B0604020202020204" pitchFamily="34" charset="0"/>
                <a:cs typeface="Arial" panose="020B0604020202020204" pitchFamily="34" charset="0"/>
              </a:rPr>
              <a:t>Involuntary reduction in time requires a 45-days’ notice </a:t>
            </a:r>
          </a:p>
          <a:p>
            <a:pPr marL="285750" indent="-285750">
              <a:buFont typeface="Wingdings" panose="05000000000000000000" pitchFamily="2" charset="2"/>
              <a:buChar char="§"/>
            </a:pPr>
            <a:endParaRPr lang="en-US" sz="14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r>
              <a:rPr lang="en-US" sz="1400" dirty="0">
                <a:latin typeface="Arial" panose="020B0604020202020204" pitchFamily="34" charset="0"/>
                <a:cs typeface="Arial" panose="020B0604020202020204" pitchFamily="34" charset="0"/>
              </a:rPr>
              <a:t>If hired on a search waiver, be sure to review appointment terms, and if appropriate/ eligible, department may submit a new waiver or initiate a formal recruitment. </a:t>
            </a:r>
          </a:p>
          <a:p>
            <a:pPr marL="285750" indent="-285750">
              <a:buFont typeface="Wingdings" panose="05000000000000000000" pitchFamily="2" charset="2"/>
              <a:buChar char="Ø"/>
            </a:pPr>
            <a:r>
              <a:rPr lang="en-US" sz="1400" dirty="0">
                <a:latin typeface="Arial" panose="020B0604020202020204" pitchFamily="34" charset="0"/>
                <a:cs typeface="Arial" panose="020B0604020202020204" pitchFamily="34" charset="0"/>
              </a:rPr>
              <a:t>Continuation of Training search waivers may not exceed 18 months.</a:t>
            </a:r>
          </a:p>
          <a:p>
            <a:pPr marL="285750" indent="-285750">
              <a:buFont typeface="Wingdings" panose="05000000000000000000" pitchFamily="2" charset="2"/>
              <a:buChar char="§"/>
            </a:pPr>
            <a:endParaRPr lang="en-US" sz="14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r>
              <a:rPr lang="en-US" sz="1400" dirty="0">
                <a:latin typeface="Arial" panose="020B0604020202020204" pitchFamily="34" charset="0"/>
                <a:cs typeface="Arial" panose="020B0604020202020204" pitchFamily="34" charset="0"/>
              </a:rPr>
              <a:t>Contact your AP Generalist Analyst for assistance with </a:t>
            </a:r>
            <a:r>
              <a:rPr lang="en-US" sz="1400" dirty="0">
                <a:latin typeface="Arial" panose="020B0604020202020204" pitchFamily="34" charset="0"/>
                <a:ea typeface="Times New Roman" panose="02020603050405020304" pitchFamily="18" charset="0"/>
                <a:cs typeface="Arial" panose="020B0604020202020204" pitchFamily="34" charset="0"/>
              </a:rPr>
              <a:t>Project Scientist, Professional Researcher, Specialist titles</a:t>
            </a:r>
          </a:p>
          <a:p>
            <a:pPr marL="285750" indent="-285750">
              <a:buFont typeface="Wingdings" panose="05000000000000000000" pitchFamily="2" charset="2"/>
              <a:buChar char="§"/>
            </a:pPr>
            <a:endParaRPr lang="en-US" sz="1400" dirty="0">
              <a:latin typeface="Arial" panose="020B0604020202020204" pitchFamily="34" charset="0"/>
              <a:ea typeface="Times New Roman" panose="02020603050405020304" pitchFamily="18" charset="0"/>
              <a:cs typeface="Arial" panose="020B0604020202020204" pitchFamily="34" charset="0"/>
            </a:endParaRPr>
          </a:p>
          <a:p>
            <a:pPr marL="285750" indent="-285750">
              <a:buFont typeface="Wingdings" panose="05000000000000000000" pitchFamily="2" charset="2"/>
              <a:buChar char="§"/>
            </a:pPr>
            <a:r>
              <a:rPr lang="en-US" sz="1400" b="1" dirty="0">
                <a:solidFill>
                  <a:srgbClr val="FF0000"/>
                </a:solidFill>
                <a:latin typeface="Arial" panose="020B0604020202020204" pitchFamily="34" charset="0"/>
                <a:cs typeface="Arial" panose="020B0604020202020204" pitchFamily="34" charset="0"/>
              </a:rPr>
              <a:t>Contact your Non-Faculty Analyst for assistance with </a:t>
            </a:r>
            <a:r>
              <a:rPr lang="en-US" sz="1400" b="1" dirty="0">
                <a:solidFill>
                  <a:srgbClr val="FF0000"/>
                </a:solidFill>
                <a:latin typeface="Arial" panose="020B0604020202020204" pitchFamily="34" charset="0"/>
                <a:ea typeface="Times New Roman" panose="02020603050405020304" pitchFamily="18" charset="0"/>
                <a:cs typeface="Arial" panose="020B0604020202020204" pitchFamily="34" charset="0"/>
              </a:rPr>
              <a:t>Jr. Specialists</a:t>
            </a:r>
          </a:p>
          <a:p>
            <a:pPr marL="285750" indent="-285750">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D9FD0A28-B283-1412-3AA3-0127560B71FC}"/>
              </a:ext>
            </a:extLst>
          </p:cNvPr>
          <p:cNvGraphicFramePr>
            <a:graphicFrameLocks noGrp="1"/>
          </p:cNvGraphicFramePr>
          <p:nvPr/>
        </p:nvGraphicFramePr>
        <p:xfrm>
          <a:off x="6874205" y="1164663"/>
          <a:ext cx="5317795" cy="5497430"/>
        </p:xfrm>
        <a:graphic>
          <a:graphicData uri="http://schemas.openxmlformats.org/drawingml/2006/table">
            <a:tbl>
              <a:tblPr firstRow="1" bandRow="1">
                <a:tableStyleId>{5C22544A-7EE6-4342-B048-85BDC9FD1C3A}</a:tableStyleId>
              </a:tblPr>
              <a:tblGrid>
                <a:gridCol w="2068031">
                  <a:extLst>
                    <a:ext uri="{9D8B030D-6E8A-4147-A177-3AD203B41FA5}">
                      <a16:colId xmlns:a16="http://schemas.microsoft.com/office/drawing/2014/main" val="373206852"/>
                    </a:ext>
                  </a:extLst>
                </a:gridCol>
                <a:gridCol w="1624882">
                  <a:extLst>
                    <a:ext uri="{9D8B030D-6E8A-4147-A177-3AD203B41FA5}">
                      <a16:colId xmlns:a16="http://schemas.microsoft.com/office/drawing/2014/main" val="4233217357"/>
                    </a:ext>
                  </a:extLst>
                </a:gridCol>
                <a:gridCol w="1624882">
                  <a:extLst>
                    <a:ext uri="{9D8B030D-6E8A-4147-A177-3AD203B41FA5}">
                      <a16:colId xmlns:a16="http://schemas.microsoft.com/office/drawing/2014/main" val="2470184051"/>
                    </a:ext>
                  </a:extLst>
                </a:gridCol>
              </a:tblGrid>
              <a:tr h="336812">
                <a:tc gridSpan="2">
                  <a:txBody>
                    <a:bodyPr/>
                    <a:lstStyle/>
                    <a:p>
                      <a:pPr marL="0" marR="0" algn="ctr">
                        <a:spcBef>
                          <a:spcPts val="0"/>
                        </a:spcBef>
                        <a:spcAft>
                          <a:spcPts val="0"/>
                        </a:spcAft>
                      </a:pPr>
                      <a:r>
                        <a:rPr lang="en-US" sz="1200" dirty="0">
                          <a:effectLst/>
                          <a:latin typeface="Arial" panose="020B0604020202020204" pitchFamily="34" charset="0"/>
                          <a:ea typeface="Times New Roman" panose="02020603050405020304" pitchFamily="18" charset="0"/>
                          <a:cs typeface="Times New Roman" panose="02020603050405020304" pitchFamily="18" charset="0"/>
                        </a:rPr>
                        <a:t>Specialist Series</a:t>
                      </a: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marL="0" marR="0" algn="ctr">
                        <a:spcBef>
                          <a:spcPts val="0"/>
                        </a:spcBef>
                        <a:spcAft>
                          <a:spcPts val="0"/>
                        </a:spcAft>
                      </a:pP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marL="0" marR="0" algn="ctr">
                        <a:spcBef>
                          <a:spcPts val="0"/>
                        </a:spcBef>
                        <a:spcAft>
                          <a:spcPts val="0"/>
                        </a:spcAft>
                      </a:pP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3269232192"/>
                  </a:ext>
                </a:extLst>
              </a:tr>
              <a:tr h="446956">
                <a:tc>
                  <a:txBody>
                    <a:bodyPr/>
                    <a:lstStyle/>
                    <a:p>
                      <a:pPr marL="0" marR="0" algn="ctr">
                        <a:spcBef>
                          <a:spcPts val="0"/>
                        </a:spcBef>
                        <a:spcAft>
                          <a:spcPts val="0"/>
                        </a:spcAft>
                      </a:pPr>
                      <a:r>
                        <a:rPr lang="en-US" sz="1200" b="1" dirty="0">
                          <a:effectLst/>
                          <a:latin typeface="Arial" panose="020B0604020202020204" pitchFamily="34" charset="0"/>
                          <a:ea typeface="Times New Roman" panose="02020603050405020304" pitchFamily="18" charset="0"/>
                          <a:cs typeface="Arial" panose="020B0604020202020204" pitchFamily="34" charset="0"/>
                        </a:rPr>
                        <a:t>Academic Title Codes</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b="1" dirty="0">
                          <a:effectLst/>
                          <a:latin typeface="Arial" panose="020B0604020202020204" pitchFamily="34" charset="0"/>
                          <a:ea typeface="Times New Roman" panose="02020603050405020304" pitchFamily="18" charset="0"/>
                          <a:cs typeface="Arial" panose="020B0604020202020204" pitchFamily="34" charset="0"/>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lnT w="38100" cmpd="sng">
                      <a:noFill/>
                    </a:lnT>
                  </a:tcPr>
                </a:tc>
                <a:tc>
                  <a:txBody>
                    <a:bodyPr/>
                    <a:lstStyle/>
                    <a:p>
                      <a:pPr marL="0" marR="0" algn="ctr">
                        <a:spcBef>
                          <a:spcPts val="0"/>
                        </a:spcBef>
                        <a:spcAft>
                          <a:spcPts val="0"/>
                        </a:spcAft>
                      </a:pPr>
                      <a:r>
                        <a:rPr lang="en-US" sz="1200" b="1" dirty="0">
                          <a:effectLst/>
                          <a:latin typeface="Arial" panose="020B0604020202020204" pitchFamily="34" charset="0"/>
                          <a:ea typeface="Times New Roman" panose="02020603050405020304" pitchFamily="18" charset="0"/>
                          <a:cs typeface="Times New Roman" panose="02020603050405020304" pitchFamily="18" charset="0"/>
                        </a:rPr>
                        <a:t>Academic Title</a:t>
                      </a:r>
                    </a:p>
                  </a:txBody>
                  <a:tcPr marL="68580" marR="68580" marT="0" marB="0" anchor="ctr">
                    <a:lnT w="38100" cmpd="sng">
                      <a:noFill/>
                    </a:lnT>
                  </a:tcPr>
                </a:tc>
                <a:tc>
                  <a:txBody>
                    <a:bodyPr/>
                    <a:lstStyle/>
                    <a:p>
                      <a:pPr marL="0" marR="0" algn="ctr">
                        <a:spcBef>
                          <a:spcPts val="0"/>
                        </a:spcBef>
                        <a:spcAft>
                          <a:spcPts val="0"/>
                        </a:spcAft>
                      </a:pPr>
                      <a:r>
                        <a:rPr lang="en-US" sz="1200" b="1" dirty="0">
                          <a:effectLst/>
                          <a:latin typeface="Arial" panose="020B0604020202020204" pitchFamily="34" charset="0"/>
                          <a:ea typeface="Times New Roman" panose="02020603050405020304" pitchFamily="18" charset="0"/>
                          <a:cs typeface="Times New Roman" panose="02020603050405020304" pitchFamily="18" charset="0"/>
                        </a:rPr>
                        <a:t>Reappointment Period</a:t>
                      </a:r>
                    </a:p>
                  </a:txBody>
                  <a:tcPr marL="68580" marR="68580" marT="0" marB="0" anchor="ctr">
                    <a:lnT w="38100" cmpd="sng">
                      <a:noFill/>
                    </a:lnT>
                  </a:tcPr>
                </a:tc>
                <a:extLst>
                  <a:ext uri="{0D108BD9-81ED-4DB2-BD59-A6C34878D82A}">
                    <a16:rowId xmlns:a16="http://schemas.microsoft.com/office/drawing/2014/main" val="145762584"/>
                  </a:ext>
                </a:extLst>
              </a:tr>
              <a:tr h="511445">
                <a:tc>
                  <a:txBody>
                    <a:bodyPr/>
                    <a:lstStyle/>
                    <a:p>
                      <a:pPr marL="0" marR="0">
                        <a:spcBef>
                          <a:spcPts val="0"/>
                        </a:spcBef>
                        <a:spcAft>
                          <a:spcPts val="0"/>
                        </a:spcAft>
                        <a:tabLst>
                          <a:tab pos="0" algn="l"/>
                        </a:tabLst>
                      </a:pPr>
                      <a:r>
                        <a:rPr lang="en-US" sz="1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003330</a:t>
                      </a:r>
                      <a:endParaRPr lang="en-US" sz="10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spcBef>
                          <a:spcPts val="0"/>
                        </a:spcBef>
                        <a:spcAft>
                          <a:spcPts val="0"/>
                        </a:spcAft>
                        <a:tabLst>
                          <a:tab pos="0" algn="l"/>
                        </a:tabLst>
                      </a:pPr>
                      <a:r>
                        <a:rPr lang="en-US" sz="10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Junior</a:t>
                      </a:r>
                      <a:r>
                        <a:rPr lang="en-US" sz="1000" dirty="0">
                          <a:effectLst/>
                          <a:latin typeface="Arial" panose="020B0604020202020204" pitchFamily="34" charset="0"/>
                          <a:ea typeface="Times New Roman" panose="02020603050405020304" pitchFamily="18" charset="0"/>
                          <a:cs typeface="Times New Roman" panose="02020603050405020304" pitchFamily="18" charset="0"/>
                        </a:rPr>
                        <a:t> </a:t>
                      </a:r>
                      <a:r>
                        <a:rPr lang="en-US" sz="10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Specialist</a:t>
                      </a:r>
                    </a:p>
                  </a:txBody>
                  <a:tcPr marL="68580" marR="68580" marT="0" marB="0" anchor="ctr"/>
                </a:tc>
                <a:tc>
                  <a:txBody>
                    <a:bodyPr/>
                    <a:lstStyle/>
                    <a:p>
                      <a:pPr marL="0" marR="0" indent="0">
                        <a:spcBef>
                          <a:spcPts val="0"/>
                        </a:spcBef>
                        <a:spcAft>
                          <a:spcPts val="0"/>
                        </a:spcAft>
                        <a:buFont typeface="Arial" panose="020B0604020202020204" pitchFamily="34" charset="0"/>
                        <a:buNone/>
                        <a:tabLst>
                          <a:tab pos="0" algn="l"/>
                        </a:tabLst>
                      </a:pPr>
                      <a:r>
                        <a:rPr lang="en-US" sz="10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For Junior Specialists: </a:t>
                      </a: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tab pos="0" algn="l"/>
                        </a:tabLst>
                        <a:defRPr/>
                      </a:pPr>
                      <a:r>
                        <a:rPr lang="en-US" sz="1000" dirty="0">
                          <a:solidFill>
                            <a:srgbClr val="FF0000"/>
                          </a:solidFill>
                          <a:effectLst/>
                          <a:latin typeface="Arial" panose="020B0604020202020204" pitchFamily="34" charset="0"/>
                          <a:cs typeface="Times New Roman" panose="02020603050405020304" pitchFamily="18" charset="0"/>
                        </a:rPr>
                        <a:t>Reappointment for a second year. Third year by exception with strong justification. May not exceed three years in title.</a:t>
                      </a:r>
                    </a:p>
                    <a:p>
                      <a:pPr marL="0" marR="0" indent="0">
                        <a:spcBef>
                          <a:spcPts val="0"/>
                        </a:spcBef>
                        <a:spcAft>
                          <a:spcPts val="0"/>
                        </a:spcAft>
                        <a:buFont typeface="Arial" panose="020B0604020202020204" pitchFamily="34" charset="0"/>
                        <a:buNone/>
                        <a:tabLst>
                          <a:tab pos="0" algn="l"/>
                        </a:tabLst>
                      </a:pPr>
                      <a:endParaRPr lang="en-US" sz="10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01587055"/>
                  </a:ext>
                </a:extLst>
              </a:tr>
              <a:tr h="299464">
                <a:tc>
                  <a:txBody>
                    <a:bodyPr/>
                    <a:lstStyle/>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Arial" panose="020B0604020202020204" pitchFamily="34" charset="0"/>
                        </a:rPr>
                        <a:t>003320</a:t>
                      </a: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000" b="0" dirty="0">
                          <a:effectLst/>
                          <a:latin typeface="Arial" panose="020B0604020202020204" pitchFamily="34" charset="0"/>
                          <a:ea typeface="Times New Roman" panose="02020603050405020304" pitchFamily="18" charset="0"/>
                          <a:cs typeface="Times New Roman" panose="02020603050405020304" pitchFamily="18" charset="0"/>
                        </a:rPr>
                        <a:t>Assistant Specialist</a:t>
                      </a:r>
                    </a:p>
                  </a:txBody>
                  <a:tcPr marL="68580" marR="68580" marT="0" marB="0" anchor="ctr"/>
                </a:tc>
                <a:tc rowSpan="2">
                  <a:txBody>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tab pos="0" algn="l"/>
                        </a:tabLst>
                        <a:defRPr/>
                      </a:pPr>
                      <a:r>
                        <a:rPr lang="en-US" sz="1000" dirty="0">
                          <a:effectLst/>
                          <a:latin typeface="Arial" panose="020B0604020202020204" pitchFamily="34" charset="0"/>
                          <a:cs typeface="Times New Roman" panose="02020603050405020304" pitchFamily="18" charset="0"/>
                        </a:rPr>
                        <a:t>Minimum One year reappointment until first advancement review.</a:t>
                      </a:r>
                    </a:p>
                    <a:p>
                      <a:pPr marL="0" marR="0" lvl="0" indent="0" defTabSz="914400" eaLnBrk="1" fontAlgn="auto" latinLnBrk="0" hangingPunct="1">
                        <a:lnSpc>
                          <a:spcPct val="100000"/>
                        </a:lnSpc>
                        <a:spcBef>
                          <a:spcPts val="0"/>
                        </a:spcBef>
                        <a:spcAft>
                          <a:spcPts val="0"/>
                        </a:spcAft>
                        <a:buClrTx/>
                        <a:buSzTx/>
                        <a:buFont typeface="Arial" panose="020B0604020202020204" pitchFamily="34" charset="0"/>
                        <a:buNone/>
                        <a:tabLst>
                          <a:tab pos="0" algn="l"/>
                        </a:tabLst>
                        <a:defRPr/>
                      </a:pPr>
                      <a:endParaRPr lang="en-US" sz="1000" dirty="0">
                        <a:effectLst/>
                        <a:latin typeface="Arial" panose="020B0604020202020204" pitchFamily="34" charset="0"/>
                        <a:cs typeface="Times New Roman" panose="02020603050405020304" pitchFamily="18" charset="0"/>
                      </a:endParaRPr>
                    </a:p>
                    <a:p>
                      <a:pPr marL="171450" marR="0" indent="-171450">
                        <a:spcBef>
                          <a:spcPts val="0"/>
                        </a:spcBef>
                        <a:spcAft>
                          <a:spcPts val="0"/>
                        </a:spcAft>
                        <a:buFont typeface="Arial" panose="020B0604020202020204" pitchFamily="34" charset="0"/>
                        <a:buChar char="•"/>
                        <a:tabLst>
                          <a:tab pos="0" algn="l"/>
                        </a:tabLst>
                      </a:pPr>
                      <a:r>
                        <a:rPr lang="en-US" sz="1000" dirty="0">
                          <a:effectLst/>
                          <a:latin typeface="Arial" panose="020B0604020202020204" pitchFamily="34" charset="0"/>
                          <a:cs typeface="Times New Roman" panose="02020603050405020304" pitchFamily="18" charset="0"/>
                        </a:rPr>
                        <a:t>If undergone an advancement review starting in the 2019-20 cycle, reappointments are for normative period per the rank/step (2-3 years).</a:t>
                      </a:r>
                    </a:p>
                    <a:p>
                      <a:pPr marL="0" marR="0">
                        <a:spcBef>
                          <a:spcPts val="0"/>
                        </a:spcBef>
                        <a:spcAft>
                          <a:spcPts val="0"/>
                        </a:spcAft>
                      </a:pPr>
                      <a:endParaRPr lang="en-US" sz="10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75723520"/>
                  </a:ext>
                </a:extLst>
              </a:tr>
              <a:tr h="1778559">
                <a:tc>
                  <a:txBody>
                    <a:bodyPr/>
                    <a:lstStyle/>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Arial" panose="020B0604020202020204" pitchFamily="34" charset="0"/>
                        </a:rPr>
                        <a:t>003310</a:t>
                      </a: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000" b="0" dirty="0">
                          <a:effectLst/>
                          <a:latin typeface="Arial" panose="020B0604020202020204" pitchFamily="34" charset="0"/>
                          <a:ea typeface="Times New Roman" panose="02020603050405020304" pitchFamily="18" charset="0"/>
                          <a:cs typeface="Times New Roman" panose="02020603050405020304" pitchFamily="18" charset="0"/>
                        </a:rPr>
                        <a:t>Associate Specialist</a:t>
                      </a:r>
                    </a:p>
                  </a:txBody>
                  <a:tcPr marL="68580" marR="68580" marT="0" marB="0" anchor="ctr"/>
                </a:tc>
                <a:tc vMerge="1">
                  <a:txBody>
                    <a:bodyPr/>
                    <a:lstStyle/>
                    <a:p>
                      <a:pPr marL="0" marR="0">
                        <a:spcBef>
                          <a:spcPts val="0"/>
                        </a:spcBef>
                        <a:spcAft>
                          <a:spcPts val="0"/>
                        </a:spcAft>
                      </a:pPr>
                      <a:endParaRPr lang="en-US" sz="10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27784030"/>
                  </a:ext>
                </a:extLst>
              </a:tr>
              <a:tr h="1416439">
                <a:tc>
                  <a:txBody>
                    <a:bodyPr/>
                    <a:lstStyle/>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003300 </a:t>
                      </a:r>
                    </a:p>
                  </a:txBody>
                  <a:tcPr marL="68580" marR="68580" marT="0" marB="0" anchor="ctr"/>
                </a:tc>
                <a:tc>
                  <a:txBody>
                    <a:bodyPr/>
                    <a:lstStyle/>
                    <a:p>
                      <a:pPr marL="0" marR="0">
                        <a:spcBef>
                          <a:spcPts val="0"/>
                        </a:spcBef>
                        <a:spcAft>
                          <a:spcPts val="0"/>
                        </a:spcAft>
                      </a:pPr>
                      <a:r>
                        <a:rPr lang="en-US" sz="1000" b="0" dirty="0">
                          <a:effectLst/>
                          <a:latin typeface="Arial" panose="020B0604020202020204" pitchFamily="34" charset="0"/>
                          <a:ea typeface="Times New Roman" panose="02020603050405020304" pitchFamily="18" charset="0"/>
                          <a:cs typeface="Times New Roman" panose="02020603050405020304" pitchFamily="18" charset="0"/>
                        </a:rPr>
                        <a:t>Specialist </a:t>
                      </a:r>
                    </a:p>
                  </a:txBody>
                  <a:tcPr marL="68580" marR="68580" marT="0" marB="0" anchor="ctr"/>
                </a:tc>
                <a:tc>
                  <a:txBody>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effectLst/>
                          <a:latin typeface="Arial" panose="020B0604020202020204" pitchFamily="34" charset="0"/>
                          <a:cs typeface="Times New Roman" panose="02020603050405020304" pitchFamily="18" charset="0"/>
                        </a:rPr>
                        <a:t>Reappointment period of minimum 3 years</a:t>
                      </a:r>
                    </a:p>
                    <a:p>
                      <a:pPr marL="0" marR="0">
                        <a:spcBef>
                          <a:spcPts val="0"/>
                        </a:spcBef>
                        <a:spcAft>
                          <a:spcPts val="0"/>
                        </a:spcAft>
                      </a:pPr>
                      <a:endParaRPr lang="en-US" sz="10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80367111"/>
                  </a:ext>
                </a:extLst>
              </a:tr>
            </a:tbl>
          </a:graphicData>
        </a:graphic>
      </p:graphicFrame>
    </p:spTree>
    <p:extLst>
      <p:ext uri="{BB962C8B-B14F-4D97-AF65-F5344CB8AC3E}">
        <p14:creationId xmlns:p14="http://schemas.microsoft.com/office/powerpoint/2010/main" val="31722556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DAB4EF-FBC3-1154-E6CE-5BB6D8BA252A}"/>
            </a:ext>
          </a:extLst>
        </p:cNvPr>
        <p:cNvGrpSpPr/>
        <p:nvPr/>
      </p:nvGrpSpPr>
      <p:grpSpPr>
        <a:xfrm>
          <a:off x="0" y="0"/>
          <a:ext cx="0" cy="0"/>
          <a:chOff x="0" y="0"/>
          <a:chExt cx="0" cy="0"/>
        </a:xfrm>
      </p:grpSpPr>
      <p:sp>
        <p:nvSpPr>
          <p:cNvPr id="5" name="object 3">
            <a:extLst>
              <a:ext uri="{FF2B5EF4-FFF2-40B4-BE49-F238E27FC236}">
                <a16:creationId xmlns:a16="http://schemas.microsoft.com/office/drawing/2014/main" id="{7CD26245-B204-2096-24B3-6D50DD5B544C}"/>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1E4AFFF7-3F74-EB4D-FF4F-E08F21C9C0FA}"/>
              </a:ext>
            </a:extLst>
          </p:cNvPr>
          <p:cNvSpPr txBox="1"/>
          <p:nvPr/>
        </p:nvSpPr>
        <p:spPr>
          <a:xfrm>
            <a:off x="381000" y="228600"/>
            <a:ext cx="99822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Visiting Professors/ Recall Faculty</a:t>
            </a:r>
          </a:p>
        </p:txBody>
      </p:sp>
      <p:sp>
        <p:nvSpPr>
          <p:cNvPr id="6" name="TextBox 5">
            <a:extLst>
              <a:ext uri="{FF2B5EF4-FFF2-40B4-BE49-F238E27FC236}">
                <a16:creationId xmlns:a16="http://schemas.microsoft.com/office/drawing/2014/main" id="{DBEEEF97-D14F-009F-D487-52603614C302}"/>
              </a:ext>
            </a:extLst>
          </p:cNvPr>
          <p:cNvSpPr txBox="1"/>
          <p:nvPr/>
        </p:nvSpPr>
        <p:spPr>
          <a:xfrm>
            <a:off x="152400" y="1752600"/>
            <a:ext cx="6324600" cy="2800767"/>
          </a:xfrm>
          <a:prstGeom prst="rect">
            <a:avLst/>
          </a:prstGeom>
          <a:noFill/>
        </p:spPr>
        <p:txBody>
          <a:bodyPr wrap="square">
            <a:spAutoFit/>
          </a:bodyPr>
          <a:lstStyle/>
          <a:p>
            <a:pPr marL="285750" indent="-274320">
              <a:buFont typeface="Wingdings" panose="05000000000000000000" pitchFamily="2" charset="2"/>
              <a:buChar char="§"/>
            </a:pPr>
            <a:r>
              <a:rPr lang="en-US" sz="1600" dirty="0">
                <a:effectLst/>
                <a:latin typeface="Calibri (Body)"/>
                <a:ea typeface="Times New Roman" panose="02020603050405020304" pitchFamily="18" charset="0"/>
                <a:cs typeface="Arial" panose="020B0604020202020204" pitchFamily="34" charset="0"/>
              </a:rPr>
              <a:t>Visiting Professors and Recall Faculty require a new </a:t>
            </a:r>
            <a:r>
              <a:rPr lang="en-US" sz="1600" dirty="0">
                <a:latin typeface="Calibri (Body)"/>
                <a:ea typeface="Times New Roman" panose="02020603050405020304" pitchFamily="18" charset="0"/>
                <a:cs typeface="Arial" panose="020B0604020202020204" pitchFamily="34" charset="0"/>
              </a:rPr>
              <a:t>E</a:t>
            </a:r>
            <a:r>
              <a:rPr lang="en-US" sz="1600" dirty="0">
                <a:effectLst/>
                <a:latin typeface="Calibri (Body)"/>
                <a:ea typeface="Times New Roman" panose="02020603050405020304" pitchFamily="18" charset="0"/>
                <a:cs typeface="Arial" panose="020B0604020202020204" pitchFamily="34" charset="0"/>
              </a:rPr>
              <a:t>xemption via Recruit if appointment is being renewed.</a:t>
            </a:r>
          </a:p>
          <a:p>
            <a:pPr marL="285750" indent="-274320">
              <a:buFont typeface="Wingdings" panose="05000000000000000000" pitchFamily="2" charset="2"/>
              <a:buChar char="§"/>
            </a:pPr>
            <a:endParaRPr lang="en-US" sz="1600" dirty="0">
              <a:latin typeface="Calibri (Body)"/>
              <a:ea typeface="Times New Roman" panose="02020603050405020304" pitchFamily="18" charset="0"/>
              <a:cs typeface="Arial" panose="020B0604020202020204" pitchFamily="34" charset="0"/>
            </a:endParaRPr>
          </a:p>
          <a:p>
            <a:pPr marL="285750" indent="-274320">
              <a:buFont typeface="Wingdings" panose="05000000000000000000" pitchFamily="2" charset="2"/>
              <a:buChar char="§"/>
            </a:pPr>
            <a:r>
              <a:rPr lang="en-US" sz="1600" dirty="0">
                <a:effectLst/>
                <a:latin typeface="Calibri (Body)"/>
                <a:ea typeface="Times New Roman" panose="02020603050405020304" pitchFamily="18" charset="0"/>
                <a:cs typeface="Arial" panose="020B0604020202020204" pitchFamily="34" charset="0"/>
              </a:rPr>
              <a:t>Visiting appointments are self terminating based off their initial hire </a:t>
            </a:r>
          </a:p>
          <a:p>
            <a:pPr marL="742950" lvl="1" indent="-274320">
              <a:buFont typeface="Wingdings" panose="05000000000000000000" pitchFamily="2" charset="2"/>
              <a:buChar char="§"/>
            </a:pPr>
            <a:r>
              <a:rPr lang="en-US" sz="1600" dirty="0">
                <a:latin typeface="Calibri (Body)"/>
                <a:ea typeface="Times New Roman" panose="02020603050405020304" pitchFamily="18" charset="0"/>
                <a:cs typeface="Arial" panose="020B0604020202020204" pitchFamily="34" charset="0"/>
              </a:rPr>
              <a:t>If terminating sooner than their end date, please contact your AP Generalist for guidance. </a:t>
            </a:r>
          </a:p>
          <a:p>
            <a:pPr marL="468630" lvl="1"/>
            <a:endParaRPr lang="en-US" sz="1600" dirty="0">
              <a:latin typeface="Calibri (Body)"/>
              <a:ea typeface="Times New Roman" panose="02020603050405020304" pitchFamily="18" charset="0"/>
              <a:cs typeface="Arial" panose="020B0604020202020204" pitchFamily="34" charset="0"/>
            </a:endParaRPr>
          </a:p>
          <a:p>
            <a:pPr marL="285750" indent="-285750">
              <a:buFont typeface="Wingdings" panose="05000000000000000000" pitchFamily="2" charset="2"/>
              <a:buChar char="§"/>
            </a:pPr>
            <a:r>
              <a:rPr lang="en-US" sz="1600" dirty="0">
                <a:latin typeface="Calibri (Body)"/>
                <a:ea typeface="Times New Roman" panose="02020603050405020304" pitchFamily="18" charset="0"/>
                <a:cs typeface="Arial" panose="020B0604020202020204" pitchFamily="34" charset="0"/>
              </a:rPr>
              <a:t>Recall appointments require VP approval therefore, any mid-year changes (FTE, salary, appointment term changes, etc.) requires a new Exemption.</a:t>
            </a:r>
          </a:p>
          <a:p>
            <a:pPr marL="285750" indent="-285750">
              <a:buFont typeface="Wingdings" panose="05000000000000000000" pitchFamily="2" charset="2"/>
              <a:buChar char="§"/>
            </a:pPr>
            <a:endParaRPr lang="en-US" sz="1600" dirty="0">
              <a:latin typeface="Calibri (Body)"/>
              <a:ea typeface="Times New Roman" panose="02020603050405020304" pitchFamily="18" charset="0"/>
              <a:cs typeface="Arial" panose="020B0604020202020204" pitchFamily="34" charset="0"/>
            </a:endParaRPr>
          </a:p>
        </p:txBody>
      </p:sp>
      <p:graphicFrame>
        <p:nvGraphicFramePr>
          <p:cNvPr id="7" name="Table 6">
            <a:extLst>
              <a:ext uri="{FF2B5EF4-FFF2-40B4-BE49-F238E27FC236}">
                <a16:creationId xmlns:a16="http://schemas.microsoft.com/office/drawing/2014/main" id="{407779EF-61EA-8299-39CD-9BDA14C2AAA0}"/>
              </a:ext>
            </a:extLst>
          </p:cNvPr>
          <p:cNvGraphicFramePr>
            <a:graphicFrameLocks noGrp="1"/>
          </p:cNvGraphicFramePr>
          <p:nvPr/>
        </p:nvGraphicFramePr>
        <p:xfrm>
          <a:off x="6818809" y="1127269"/>
          <a:ext cx="5236029" cy="2342281"/>
        </p:xfrm>
        <a:graphic>
          <a:graphicData uri="http://schemas.openxmlformats.org/drawingml/2006/table">
            <a:tbl>
              <a:tblPr firstRow="1" bandRow="1">
                <a:tableStyleId>{5C22544A-7EE6-4342-B048-85BDC9FD1C3A}</a:tableStyleId>
              </a:tblPr>
              <a:tblGrid>
                <a:gridCol w="1672620">
                  <a:extLst>
                    <a:ext uri="{9D8B030D-6E8A-4147-A177-3AD203B41FA5}">
                      <a16:colId xmlns:a16="http://schemas.microsoft.com/office/drawing/2014/main" val="373206852"/>
                    </a:ext>
                  </a:extLst>
                </a:gridCol>
                <a:gridCol w="1818066">
                  <a:extLst>
                    <a:ext uri="{9D8B030D-6E8A-4147-A177-3AD203B41FA5}">
                      <a16:colId xmlns:a16="http://schemas.microsoft.com/office/drawing/2014/main" val="4233217357"/>
                    </a:ext>
                  </a:extLst>
                </a:gridCol>
                <a:gridCol w="1745343">
                  <a:extLst>
                    <a:ext uri="{9D8B030D-6E8A-4147-A177-3AD203B41FA5}">
                      <a16:colId xmlns:a16="http://schemas.microsoft.com/office/drawing/2014/main" val="3202809288"/>
                    </a:ext>
                  </a:extLst>
                </a:gridCol>
              </a:tblGrid>
              <a:tr h="174792">
                <a:tc gridSpan="3">
                  <a:txBody>
                    <a:bodyPr/>
                    <a:lstStyle/>
                    <a:p>
                      <a:pPr marL="0" marR="0" algn="ctr">
                        <a:spcBef>
                          <a:spcPts val="0"/>
                        </a:spcBef>
                        <a:spcAft>
                          <a:spcPts val="0"/>
                        </a:spcAft>
                      </a:pPr>
                      <a:r>
                        <a:rPr lang="en-US" sz="1200" dirty="0">
                          <a:effectLst/>
                          <a:latin typeface="Arial" panose="020B0604020202020204" pitchFamily="34" charset="0"/>
                          <a:ea typeface="Times New Roman" panose="02020603050405020304" pitchFamily="18" charset="0"/>
                          <a:cs typeface="Times New Roman" panose="02020603050405020304" pitchFamily="18" charset="0"/>
                        </a:rPr>
                        <a:t>Visiting Series</a:t>
                      </a: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marL="0" marR="0" algn="ctr">
                        <a:spcBef>
                          <a:spcPts val="0"/>
                        </a:spcBef>
                        <a:spcAft>
                          <a:spcPts val="0"/>
                        </a:spcAft>
                      </a:pP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marL="0" marR="0" algn="ctr">
                        <a:spcBef>
                          <a:spcPts val="0"/>
                        </a:spcBef>
                        <a:spcAft>
                          <a:spcPts val="0"/>
                        </a:spcAft>
                      </a:pP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lnL w="12700" cmpd="sng">
                      <a:noFill/>
                    </a:lnL>
                    <a:lnR w="12700" cmpd="sng">
                      <a:noFill/>
                    </a:lnR>
                    <a:lnT w="12700" cmpd="sng">
                      <a:noFill/>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3269232192"/>
                  </a:ext>
                </a:extLst>
              </a:tr>
              <a:tr h="323881">
                <a:tc>
                  <a:txBody>
                    <a:bodyPr/>
                    <a:lstStyle/>
                    <a:p>
                      <a:pPr marL="0" marR="0" algn="ctr">
                        <a:spcBef>
                          <a:spcPts val="0"/>
                        </a:spcBef>
                        <a:spcAft>
                          <a:spcPts val="0"/>
                        </a:spcAft>
                      </a:pPr>
                      <a:r>
                        <a:rPr lang="en-US" sz="1200" b="1" dirty="0">
                          <a:effectLst/>
                          <a:latin typeface="Arial" panose="020B0604020202020204" pitchFamily="34" charset="0"/>
                          <a:ea typeface="Times New Roman" panose="02020603050405020304" pitchFamily="18" charset="0"/>
                          <a:cs typeface="Arial" panose="020B0604020202020204" pitchFamily="34" charset="0"/>
                        </a:rPr>
                        <a:t>Academic Title Codes</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b="1" dirty="0">
                          <a:effectLst/>
                          <a:latin typeface="Arial" panose="020B0604020202020204" pitchFamily="34" charset="0"/>
                          <a:ea typeface="Times New Roman" panose="02020603050405020304" pitchFamily="18" charset="0"/>
                          <a:cs typeface="Arial" panose="020B0604020202020204" pitchFamily="34" charset="0"/>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lnT w="38100" cmpd="sng">
                      <a:noFill/>
                    </a:lnT>
                  </a:tcPr>
                </a:tc>
                <a:tc>
                  <a:txBody>
                    <a:bodyPr/>
                    <a:lstStyle/>
                    <a:p>
                      <a:pPr marL="0" marR="0" algn="ctr">
                        <a:spcBef>
                          <a:spcPts val="0"/>
                        </a:spcBef>
                        <a:spcAft>
                          <a:spcPts val="0"/>
                        </a:spcAft>
                      </a:pPr>
                      <a:r>
                        <a:rPr lang="en-US" sz="1200" b="1" dirty="0">
                          <a:effectLst/>
                          <a:latin typeface="Arial" panose="020B0604020202020204" pitchFamily="34" charset="0"/>
                          <a:ea typeface="Times New Roman" panose="02020603050405020304" pitchFamily="18" charset="0"/>
                          <a:cs typeface="Times New Roman" panose="02020603050405020304" pitchFamily="18" charset="0"/>
                        </a:rPr>
                        <a:t>Academic Title</a:t>
                      </a:r>
                    </a:p>
                  </a:txBody>
                  <a:tcPr marL="68580" marR="68580" marT="0" marB="0" anchor="ctr">
                    <a:lnT w="38100" cmpd="sng">
                      <a:noFill/>
                    </a:lnT>
                  </a:tcPr>
                </a:tc>
                <a:tc>
                  <a:txBody>
                    <a:bodyPr/>
                    <a:lstStyle/>
                    <a:p>
                      <a:pPr marL="0" marR="0" algn="ctr">
                        <a:spcBef>
                          <a:spcPts val="0"/>
                        </a:spcBef>
                        <a:spcAft>
                          <a:spcPts val="0"/>
                        </a:spcAft>
                      </a:pPr>
                      <a:r>
                        <a:rPr lang="en-US" sz="1200" b="1" dirty="0">
                          <a:effectLst/>
                          <a:latin typeface="Arial" panose="020B0604020202020204" pitchFamily="34" charset="0"/>
                          <a:ea typeface="Times New Roman" panose="02020603050405020304" pitchFamily="18" charset="0"/>
                          <a:cs typeface="Times New Roman" panose="02020603050405020304" pitchFamily="18" charset="0"/>
                        </a:rPr>
                        <a:t>Maximum Reappointment Period</a:t>
                      </a:r>
                    </a:p>
                  </a:txBody>
                  <a:tcPr marL="68580" marR="68580" marT="0" marB="0" anchor="ctr">
                    <a:lnT w="38100" cmpd="sng">
                      <a:noFill/>
                    </a:lnT>
                  </a:tcPr>
                </a:tc>
                <a:extLst>
                  <a:ext uri="{0D108BD9-81ED-4DB2-BD59-A6C34878D82A}">
                    <a16:rowId xmlns:a16="http://schemas.microsoft.com/office/drawing/2014/main" val="145762584"/>
                  </a:ext>
                </a:extLst>
              </a:tr>
              <a:tr h="575272">
                <a:tc>
                  <a:txBody>
                    <a:bodyPr/>
                    <a:lstStyle/>
                    <a:p>
                      <a:pPr marL="0" marR="0" algn="l">
                        <a:spcBef>
                          <a:spcPts val="0"/>
                        </a:spcBef>
                        <a:spcAft>
                          <a:spcPts val="0"/>
                        </a:spcAft>
                        <a:tabLst>
                          <a:tab pos="0" algn="l"/>
                        </a:tabLst>
                      </a:pPr>
                      <a:r>
                        <a:rPr lang="en-US" sz="1000" dirty="0">
                          <a:effectLst/>
                          <a:latin typeface="Arial" panose="020B0604020202020204" pitchFamily="34" charset="0"/>
                          <a:ea typeface="Times New Roman" panose="02020603050405020304" pitchFamily="18" charset="0"/>
                          <a:cs typeface="Arial" panose="020B0604020202020204" pitchFamily="34" charset="0"/>
                        </a:rPr>
                        <a:t>001308 VIS ASST PROF</a:t>
                      </a:r>
                    </a:p>
                  </a:txBody>
                  <a:tcPr marL="68580" marR="68580" marT="0" marB="0" anchor="ctr"/>
                </a:tc>
                <a:tc>
                  <a:txBody>
                    <a:bodyPr/>
                    <a:lstStyle/>
                    <a:p>
                      <a:pPr marL="0" marR="0">
                        <a:spcBef>
                          <a:spcPts val="0"/>
                        </a:spcBef>
                        <a:spcAft>
                          <a:spcPts val="0"/>
                        </a:spcAft>
                        <a:tabLst>
                          <a:tab pos="0" algn="l"/>
                        </a:tabLs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Visiting Assistant Professor</a:t>
                      </a:r>
                    </a:p>
                  </a:txBody>
                  <a:tcPr marL="68580" marR="68580" marT="0" marB="0" anchor="ctr"/>
                </a:tc>
                <a:tc rowSpan="3">
                  <a:txBody>
                    <a:bodyPr/>
                    <a:lstStyle/>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One year</a:t>
                      </a:r>
                    </a:p>
                    <a:p>
                      <a:pPr marL="0" marR="0">
                        <a:spcBef>
                          <a:spcPts val="0"/>
                        </a:spcBef>
                        <a:spcAft>
                          <a:spcPts val="0"/>
                        </a:spcAft>
                      </a:pP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Consecutive Service not to exceed two years; third year by exception</a:t>
                      </a:r>
                    </a:p>
                  </a:txBody>
                  <a:tcPr marL="68580" marR="68580" marT="0" marB="0" anchor="ctr"/>
                </a:tc>
                <a:extLst>
                  <a:ext uri="{0D108BD9-81ED-4DB2-BD59-A6C34878D82A}">
                    <a16:rowId xmlns:a16="http://schemas.microsoft.com/office/drawing/2014/main" val="901587055"/>
                  </a:ext>
                </a:extLst>
              </a:tr>
              <a:tr h="575272">
                <a:tc>
                  <a:txBody>
                    <a:bodyPr/>
                    <a:lstStyle/>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Arial" panose="020B0604020202020204" pitchFamily="34" charset="0"/>
                        </a:rPr>
                        <a:t>001208 VIS ASSOC PROF</a:t>
                      </a:r>
                    </a:p>
                  </a:txBody>
                  <a:tcPr marL="68580" marR="68580" marT="0" marB="0" anchor="ctr"/>
                </a:tc>
                <a:tc>
                  <a:txBody>
                    <a:bodyPr/>
                    <a:lstStyle/>
                    <a:p>
                      <a:pPr marL="0" marR="0">
                        <a:spcBef>
                          <a:spcPts val="0"/>
                        </a:spcBef>
                        <a:spcAft>
                          <a:spcPts val="0"/>
                        </a:spcAft>
                      </a:pPr>
                      <a:r>
                        <a:rPr lang="en-US" sz="1000" b="0" dirty="0">
                          <a:effectLst/>
                          <a:latin typeface="Arial" panose="020B0604020202020204" pitchFamily="34" charset="0"/>
                          <a:ea typeface="Times New Roman" panose="02020603050405020304" pitchFamily="18" charset="0"/>
                          <a:cs typeface="Times New Roman" panose="02020603050405020304" pitchFamily="18" charset="0"/>
                        </a:rPr>
                        <a:t>Visiting Associate Professor</a:t>
                      </a:r>
                    </a:p>
                  </a:txBody>
                  <a:tcPr marL="68580" marR="68580" marT="0" marB="0" anchor="ctr"/>
                </a:tc>
                <a:tc vMerge="1">
                  <a:txBody>
                    <a:bodyPr/>
                    <a:lstStyle/>
                    <a:p>
                      <a:pPr marL="0" marR="0">
                        <a:spcBef>
                          <a:spcPts val="0"/>
                        </a:spcBef>
                        <a:spcAft>
                          <a:spcPts val="0"/>
                        </a:spcAft>
                      </a:pP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75723520"/>
                  </a:ext>
                </a:extLst>
              </a:tr>
              <a:tr h="460217">
                <a:tc>
                  <a:txBody>
                    <a:bodyPr/>
                    <a:lstStyle/>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Arial" panose="020B0604020202020204" pitchFamily="34" charset="0"/>
                        </a:rPr>
                        <a:t>001108 VIS PROF</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spcBef>
                          <a:spcPts val="0"/>
                        </a:spcBef>
                        <a:spcAft>
                          <a:spcPts val="0"/>
                        </a:spcAft>
                        <a:tabLst>
                          <a:tab pos="0" algn="l"/>
                        </a:tabLs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Visiting Professor</a:t>
                      </a:r>
                    </a:p>
                  </a:txBody>
                  <a:tcPr marL="68580" marR="68580" marT="0" marB="0" anchor="ctr"/>
                </a:tc>
                <a:tc vMerge="1">
                  <a:txBody>
                    <a:bodyPr/>
                    <a:lstStyle/>
                    <a:p>
                      <a:pPr marL="0" marR="0">
                        <a:spcBef>
                          <a:spcPts val="0"/>
                        </a:spcBef>
                        <a:spcAft>
                          <a:spcPts val="0"/>
                        </a:spcAft>
                      </a:pP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27784030"/>
                  </a:ext>
                </a:extLst>
              </a:tr>
            </a:tbl>
          </a:graphicData>
        </a:graphic>
      </p:graphicFrame>
      <p:graphicFrame>
        <p:nvGraphicFramePr>
          <p:cNvPr id="8" name="Table 7">
            <a:extLst>
              <a:ext uri="{FF2B5EF4-FFF2-40B4-BE49-F238E27FC236}">
                <a16:creationId xmlns:a16="http://schemas.microsoft.com/office/drawing/2014/main" id="{CE09EDF6-7F0C-ADA2-E00D-000BDBAD54BD}"/>
              </a:ext>
            </a:extLst>
          </p:cNvPr>
          <p:cNvGraphicFramePr>
            <a:graphicFrameLocks noGrp="1"/>
          </p:cNvGraphicFramePr>
          <p:nvPr/>
        </p:nvGraphicFramePr>
        <p:xfrm>
          <a:off x="7394949" y="3581400"/>
          <a:ext cx="4083751" cy="2497913"/>
        </p:xfrm>
        <a:graphic>
          <a:graphicData uri="http://schemas.openxmlformats.org/drawingml/2006/table">
            <a:tbl>
              <a:tblPr firstRow="1" bandRow="1">
                <a:tableStyleId>{5C22544A-7EE6-4342-B048-85BDC9FD1C3A}</a:tableStyleId>
              </a:tblPr>
              <a:tblGrid>
                <a:gridCol w="873272">
                  <a:extLst>
                    <a:ext uri="{9D8B030D-6E8A-4147-A177-3AD203B41FA5}">
                      <a16:colId xmlns:a16="http://schemas.microsoft.com/office/drawing/2014/main" val="373206852"/>
                    </a:ext>
                  </a:extLst>
                </a:gridCol>
                <a:gridCol w="1638000">
                  <a:extLst>
                    <a:ext uri="{9D8B030D-6E8A-4147-A177-3AD203B41FA5}">
                      <a16:colId xmlns:a16="http://schemas.microsoft.com/office/drawing/2014/main" val="4233217357"/>
                    </a:ext>
                  </a:extLst>
                </a:gridCol>
                <a:gridCol w="1572479">
                  <a:extLst>
                    <a:ext uri="{9D8B030D-6E8A-4147-A177-3AD203B41FA5}">
                      <a16:colId xmlns:a16="http://schemas.microsoft.com/office/drawing/2014/main" val="3202809288"/>
                    </a:ext>
                  </a:extLst>
                </a:gridCol>
              </a:tblGrid>
              <a:tr h="232541">
                <a:tc gridSpan="3">
                  <a:txBody>
                    <a:bodyPr/>
                    <a:lstStyle/>
                    <a:p>
                      <a:pPr marL="0" marR="0" algn="ctr">
                        <a:spcBef>
                          <a:spcPts val="0"/>
                        </a:spcBef>
                        <a:spcAft>
                          <a:spcPts val="0"/>
                        </a:spcAft>
                      </a:pPr>
                      <a:r>
                        <a:rPr lang="en-US" sz="1200" dirty="0">
                          <a:effectLst/>
                          <a:latin typeface="Arial" panose="020B0604020202020204" pitchFamily="34" charset="0"/>
                          <a:ea typeface="Times New Roman" panose="02020603050405020304" pitchFamily="18" charset="0"/>
                          <a:cs typeface="Times New Roman" panose="02020603050405020304" pitchFamily="18" charset="0"/>
                        </a:rPr>
                        <a:t>Recall Series</a:t>
                      </a: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marL="0" marR="0" algn="ctr">
                        <a:spcBef>
                          <a:spcPts val="0"/>
                        </a:spcBef>
                        <a:spcAft>
                          <a:spcPts val="0"/>
                        </a:spcAft>
                      </a:pP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marL="0" marR="0" algn="ctr">
                        <a:spcBef>
                          <a:spcPts val="0"/>
                        </a:spcBef>
                        <a:spcAft>
                          <a:spcPts val="0"/>
                        </a:spcAft>
                      </a:pP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lnL w="12700" cmpd="sng">
                      <a:noFill/>
                    </a:lnL>
                    <a:lnR w="12700" cmpd="sng">
                      <a:noFill/>
                    </a:lnR>
                    <a:lnT w="12700" cmpd="sng">
                      <a:noFill/>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3269232192"/>
                  </a:ext>
                </a:extLst>
              </a:tr>
              <a:tr h="620240">
                <a:tc>
                  <a:txBody>
                    <a:bodyPr/>
                    <a:lstStyle/>
                    <a:p>
                      <a:pPr marL="0" marR="0" algn="ctr">
                        <a:spcBef>
                          <a:spcPts val="0"/>
                        </a:spcBef>
                        <a:spcAft>
                          <a:spcPts val="0"/>
                        </a:spcAft>
                      </a:pPr>
                      <a:r>
                        <a:rPr lang="en-US" sz="1200" b="1" dirty="0">
                          <a:effectLst/>
                          <a:latin typeface="Arial" panose="020B0604020202020204" pitchFamily="34" charset="0"/>
                          <a:ea typeface="Times New Roman" panose="02020603050405020304" pitchFamily="18" charset="0"/>
                          <a:cs typeface="Arial" panose="020B0604020202020204" pitchFamily="34" charset="0"/>
                        </a:rPr>
                        <a:t>Academic Title Codes</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b="1" dirty="0">
                          <a:effectLst/>
                          <a:latin typeface="Arial" panose="020B0604020202020204" pitchFamily="34" charset="0"/>
                          <a:ea typeface="Times New Roman" panose="02020603050405020304" pitchFamily="18" charset="0"/>
                          <a:cs typeface="Arial" panose="020B0604020202020204" pitchFamily="34" charset="0"/>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lnT w="38100" cmpd="sng">
                      <a:noFill/>
                    </a:lnT>
                  </a:tcPr>
                </a:tc>
                <a:tc>
                  <a:txBody>
                    <a:bodyPr/>
                    <a:lstStyle/>
                    <a:p>
                      <a:pPr marL="0" marR="0" algn="ctr">
                        <a:spcBef>
                          <a:spcPts val="0"/>
                        </a:spcBef>
                        <a:spcAft>
                          <a:spcPts val="0"/>
                        </a:spcAft>
                      </a:pPr>
                      <a:r>
                        <a:rPr lang="en-US" sz="1200" b="1" dirty="0">
                          <a:effectLst/>
                          <a:latin typeface="Arial" panose="020B0604020202020204" pitchFamily="34" charset="0"/>
                          <a:ea typeface="Times New Roman" panose="02020603050405020304" pitchFamily="18" charset="0"/>
                          <a:cs typeface="Times New Roman" panose="02020603050405020304" pitchFamily="18" charset="0"/>
                        </a:rPr>
                        <a:t>Academic Title</a:t>
                      </a:r>
                    </a:p>
                  </a:txBody>
                  <a:tcPr marL="68580" marR="68580" marT="0" marB="0" anchor="ctr">
                    <a:lnT w="38100" cmpd="sng">
                      <a:noFill/>
                    </a:lnT>
                  </a:tcPr>
                </a:tc>
                <a:tc>
                  <a:txBody>
                    <a:bodyPr/>
                    <a:lstStyle/>
                    <a:p>
                      <a:pPr marL="0" marR="0" algn="ctr">
                        <a:spcBef>
                          <a:spcPts val="0"/>
                        </a:spcBef>
                        <a:spcAft>
                          <a:spcPts val="0"/>
                        </a:spcAft>
                      </a:pPr>
                      <a:r>
                        <a:rPr lang="en-US" sz="1200" b="1" dirty="0">
                          <a:effectLst/>
                          <a:latin typeface="Arial" panose="020B0604020202020204" pitchFamily="34" charset="0"/>
                          <a:ea typeface="Times New Roman" panose="02020603050405020304" pitchFamily="18" charset="0"/>
                          <a:cs typeface="Times New Roman" panose="02020603050405020304" pitchFamily="18" charset="0"/>
                        </a:rPr>
                        <a:t>Maximum Reappointment Period</a:t>
                      </a:r>
                    </a:p>
                  </a:txBody>
                  <a:tcPr marL="68580" marR="68580" marT="0" marB="0" anchor="ctr">
                    <a:lnT w="38100" cmpd="sng">
                      <a:noFill/>
                    </a:lnT>
                  </a:tcPr>
                </a:tc>
                <a:extLst>
                  <a:ext uri="{0D108BD9-81ED-4DB2-BD59-A6C34878D82A}">
                    <a16:rowId xmlns:a16="http://schemas.microsoft.com/office/drawing/2014/main" val="145762584"/>
                  </a:ext>
                </a:extLst>
              </a:tr>
              <a:tr h="774546">
                <a:tc>
                  <a:txBody>
                    <a:bodyPr/>
                    <a:lstStyle/>
                    <a:p>
                      <a:pPr marL="0" marR="0">
                        <a:spcBef>
                          <a:spcPts val="0"/>
                        </a:spcBef>
                        <a:spcAft>
                          <a:spcPts val="0"/>
                        </a:spcAft>
                        <a:tabLst>
                          <a:tab pos="0" algn="l"/>
                        </a:tabLst>
                      </a:pPr>
                      <a:endParaRPr lang="en-US" sz="10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tabLst>
                          <a:tab pos="0" algn="l"/>
                        </a:tabLst>
                      </a:pPr>
                      <a:endParaRPr lang="en-US" sz="10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tabLst>
                          <a:tab pos="0" algn="l"/>
                        </a:tabLst>
                      </a:pPr>
                      <a:r>
                        <a:rPr lang="en-US" sz="1000" dirty="0">
                          <a:effectLst/>
                          <a:latin typeface="Arial" panose="020B0604020202020204" pitchFamily="34" charset="0"/>
                          <a:ea typeface="Times New Roman" panose="02020603050405020304" pitchFamily="18" charset="0"/>
                          <a:cs typeface="Arial" panose="020B0604020202020204" pitchFamily="34" charset="0"/>
                        </a:rPr>
                        <a:t>001701 RECALL HCOMP</a:t>
                      </a:r>
                    </a:p>
                  </a:txBody>
                  <a:tcPr marL="68580" marR="68580" marT="0" marB="0"/>
                </a:tc>
                <a:tc>
                  <a:txBody>
                    <a:bodyPr/>
                    <a:lstStyle/>
                    <a:p>
                      <a:pPr marL="0" marR="0">
                        <a:spcBef>
                          <a:spcPts val="0"/>
                        </a:spcBef>
                        <a:spcAft>
                          <a:spcPts val="0"/>
                        </a:spcAft>
                        <a:tabLst>
                          <a:tab pos="0" algn="l"/>
                        </a:tabLs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Recall Faculty- HCOMP</a:t>
                      </a:r>
                    </a:p>
                  </a:txBody>
                  <a:tcPr marL="68580" marR="68580" marT="0" marB="0" anchor="ctr"/>
                </a:tc>
                <a:tc rowSpan="2">
                  <a:txBody>
                    <a:bodyPr/>
                    <a:lstStyle/>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One year</a:t>
                      </a:r>
                    </a:p>
                    <a:p>
                      <a:pPr marL="0" marR="0">
                        <a:spcBef>
                          <a:spcPts val="0"/>
                        </a:spcBef>
                        <a:spcAft>
                          <a:spcPts val="0"/>
                        </a:spcAft>
                      </a:pP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Subject to renewal on an annual basis</a:t>
                      </a:r>
                    </a:p>
                  </a:txBody>
                  <a:tcPr marL="68580" marR="68580" marT="0" marB="0" anchor="ctr"/>
                </a:tc>
                <a:extLst>
                  <a:ext uri="{0D108BD9-81ED-4DB2-BD59-A6C34878D82A}">
                    <a16:rowId xmlns:a16="http://schemas.microsoft.com/office/drawing/2014/main" val="901587055"/>
                  </a:ext>
                </a:extLst>
              </a:tr>
              <a:tr h="774546">
                <a:tc>
                  <a:txBody>
                    <a:bodyPr/>
                    <a:lstStyle/>
                    <a:p>
                      <a:pPr marL="0" marR="0">
                        <a:spcBef>
                          <a:spcPts val="0"/>
                        </a:spcBef>
                        <a:spcAft>
                          <a:spcPts val="0"/>
                        </a:spcAft>
                      </a:pPr>
                      <a:endParaRPr lang="en-US" sz="10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Arial" panose="020B0604020202020204" pitchFamily="34" charset="0"/>
                        </a:rPr>
                        <a:t>001702 RECALL FACULTY</a:t>
                      </a:r>
                    </a:p>
                  </a:txBody>
                  <a:tcPr marL="68580" marR="68580" marT="0" marB="0"/>
                </a:tc>
                <a:tc>
                  <a:txBody>
                    <a:bodyPr/>
                    <a:lstStyle/>
                    <a:p>
                      <a:pPr marL="0" marR="0">
                        <a:spcBef>
                          <a:spcPts val="0"/>
                        </a:spcBef>
                        <a:spcAft>
                          <a:spcPts val="0"/>
                        </a:spcAft>
                      </a:pPr>
                      <a:r>
                        <a:rPr lang="en-US" sz="1000" b="0" dirty="0">
                          <a:effectLst/>
                          <a:latin typeface="Arial" panose="020B0604020202020204" pitchFamily="34" charset="0"/>
                          <a:ea typeface="Times New Roman" panose="02020603050405020304" pitchFamily="18" charset="0"/>
                          <a:cs typeface="Times New Roman" panose="02020603050405020304" pitchFamily="18" charset="0"/>
                        </a:rPr>
                        <a:t>Recall Faculty</a:t>
                      </a:r>
                    </a:p>
                  </a:txBody>
                  <a:tcPr marL="68580" marR="68580" marT="0" marB="0" anchor="ctr"/>
                </a:tc>
                <a:tc vMerge="1">
                  <a:txBody>
                    <a:bodyPr/>
                    <a:lstStyle/>
                    <a:p>
                      <a:endParaRPr dirty="0"/>
                    </a:p>
                  </a:txBody>
                  <a:tcPr marL="68580" marR="68580" marT="0" marB="0" anchor="ctr"/>
                </a:tc>
                <a:extLst>
                  <a:ext uri="{0D108BD9-81ED-4DB2-BD59-A6C34878D82A}">
                    <a16:rowId xmlns:a16="http://schemas.microsoft.com/office/drawing/2014/main" val="475723520"/>
                  </a:ext>
                </a:extLst>
              </a:tr>
            </a:tbl>
          </a:graphicData>
        </a:graphic>
      </p:graphicFrame>
    </p:spTree>
    <p:extLst>
      <p:ext uri="{BB962C8B-B14F-4D97-AF65-F5344CB8AC3E}">
        <p14:creationId xmlns:p14="http://schemas.microsoft.com/office/powerpoint/2010/main" val="8455974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81000" y="228600"/>
            <a:ext cx="99822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Frequently Asked Questions</a:t>
            </a:r>
          </a:p>
        </p:txBody>
      </p:sp>
      <p:sp>
        <p:nvSpPr>
          <p:cNvPr id="3" name="TextBox 2">
            <a:extLst>
              <a:ext uri="{FF2B5EF4-FFF2-40B4-BE49-F238E27FC236}">
                <a16:creationId xmlns:a16="http://schemas.microsoft.com/office/drawing/2014/main" id="{61998CA6-D3D9-03DE-80CE-F0FB1588E1F2}"/>
              </a:ext>
            </a:extLst>
          </p:cNvPr>
          <p:cNvSpPr txBox="1"/>
          <p:nvPr/>
        </p:nvSpPr>
        <p:spPr>
          <a:xfrm>
            <a:off x="457200" y="751820"/>
            <a:ext cx="10668000" cy="7408438"/>
          </a:xfrm>
          <a:prstGeom prst="rect">
            <a:avLst/>
          </a:prstGeom>
          <a:noFill/>
        </p:spPr>
        <p:txBody>
          <a:bodyPr wrap="square">
            <a:spAutoFit/>
          </a:bodyPr>
          <a:lstStyle/>
          <a:p>
            <a:pPr algn="l">
              <a:lnSpc>
                <a:spcPct val="200000"/>
              </a:lnSpc>
            </a:pPr>
            <a:endParaRPr lang="en-US" sz="1800" b="0" i="0" u="none" strike="noStrike" baseline="0" dirty="0">
              <a:solidFill>
                <a:srgbClr val="000000"/>
              </a:solidFill>
              <a:latin typeface="Calibri" panose="020F0502020204030204" pitchFamily="34" charset="0"/>
            </a:endParaRPr>
          </a:p>
          <a:p>
            <a:pPr marL="285750" indent="-285750">
              <a:lnSpc>
                <a:spcPct val="200000"/>
              </a:lnSpc>
              <a:buFont typeface="Wingdings" panose="05000000000000000000" pitchFamily="2" charset="2"/>
              <a:buChar char="§"/>
            </a:pPr>
            <a:r>
              <a:rPr lang="en-US" sz="1400" b="0" i="0" u="none" strike="noStrike" baseline="0" dirty="0">
                <a:solidFill>
                  <a:srgbClr val="000000"/>
                </a:solidFill>
                <a:latin typeface="Calibri Body"/>
              </a:rPr>
              <a:t>Q: What </a:t>
            </a:r>
            <a:r>
              <a:rPr lang="en-US" sz="1400" dirty="0">
                <a:solidFill>
                  <a:srgbClr val="000000"/>
                </a:solidFill>
                <a:latin typeface="Calibri Body"/>
              </a:rPr>
              <a:t>if we are unsure about f</a:t>
            </a:r>
            <a:r>
              <a:rPr lang="en-US" sz="1400" b="0" i="0" u="none" strike="noStrike" baseline="0" dirty="0">
                <a:solidFill>
                  <a:srgbClr val="000000"/>
                </a:solidFill>
                <a:latin typeface="Calibri Body"/>
              </a:rPr>
              <a:t>unding for an appointment?</a:t>
            </a:r>
          </a:p>
          <a:p>
            <a:pPr marL="742950" lvl="1" indent="-285750">
              <a:lnSpc>
                <a:spcPct val="150000"/>
              </a:lnSpc>
              <a:buFont typeface="Courier New" panose="02070309020205020404" pitchFamily="49" charset="0"/>
              <a:buChar char="o"/>
            </a:pPr>
            <a:r>
              <a:rPr lang="en-US" sz="1400" dirty="0">
                <a:solidFill>
                  <a:srgbClr val="0000FF"/>
                </a:solidFill>
                <a:latin typeface="Arial" panose="020B0604020202020204" pitchFamily="34" charset="0"/>
                <a:ea typeface="Times New Roman" panose="02020603050405020304" pitchFamily="18" charset="0"/>
                <a:cs typeface="Arial" panose="020B0604020202020204" pitchFamily="34" charset="0"/>
              </a:rPr>
              <a:t>A: </a:t>
            </a:r>
            <a:r>
              <a:rPr lang="en-US" sz="14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We recognize that funding for some of the listed academics may not be finalized before the deadline to reappoint. If you are unsure about the funding beyond June 30, 2026, please contact your assigned AP Generalist Analyst for guidance on how to proceed.</a:t>
            </a:r>
          </a:p>
          <a:p>
            <a:pPr marL="285750" indent="-285750">
              <a:lnSpc>
                <a:spcPct val="200000"/>
              </a:lnSpc>
              <a:buFont typeface="Wingdings" panose="05000000000000000000" pitchFamily="2" charset="2"/>
              <a:buChar char="§"/>
            </a:pPr>
            <a:r>
              <a:rPr lang="en-US" sz="1400" dirty="0">
                <a:solidFill>
                  <a:srgbClr val="000000"/>
                </a:solidFill>
                <a:latin typeface="Calibri Body"/>
              </a:rPr>
              <a:t>Q: How do we handle joint appointments? </a:t>
            </a:r>
          </a:p>
          <a:p>
            <a:pPr marL="742950" marR="0" lvl="1" indent="-285750" algn="l" defTabSz="914400" rtl="0" eaLnBrk="1" fontAlgn="auto" latinLnBrk="0" hangingPunct="1">
              <a:lnSpc>
                <a:spcPct val="150000"/>
              </a:lnSpc>
              <a:spcBef>
                <a:spcPts val="0"/>
              </a:spcBef>
              <a:spcAft>
                <a:spcPts val="0"/>
              </a:spcAft>
              <a:buClrTx/>
              <a:buSzTx/>
              <a:buFont typeface="Courier New" panose="02070309020205020404" pitchFamily="49" charset="0"/>
              <a:buChar char="o"/>
              <a:tabLst/>
              <a:defRPr/>
            </a:pPr>
            <a:r>
              <a:rPr kumimoji="0" lang="en-US" sz="1400" b="0" i="0" u="none" strike="noStrike" kern="1200" cap="none" spc="0" normalizeH="0" baseline="0" noProof="0" dirty="0">
                <a:ln>
                  <a:noFill/>
                </a:ln>
                <a:solidFill>
                  <a:srgbClr val="0000FF"/>
                </a:solidFill>
                <a:effectLst/>
                <a:uLnTx/>
                <a:uFillTx/>
                <a:latin typeface="Arial" panose="020B0604020202020204" pitchFamily="34" charset="0"/>
                <a:ea typeface="Times New Roman" panose="02020603050405020304" pitchFamily="18" charset="0"/>
                <a:cs typeface="Arial" panose="020B0604020202020204" pitchFamily="34" charset="0"/>
              </a:rPr>
              <a:t>A: Appointees holding a joint appointment, including WOS, are listed on each department spreadsheet the appointee holds an appointment with. Each department should prepare their own reappointment letter for the appointee.</a:t>
            </a:r>
          </a:p>
          <a:p>
            <a:pPr marR="0" lvl="1" algn="l" defTabSz="914400" rtl="0" eaLnBrk="1" fontAlgn="auto" latinLnBrk="0" hangingPunct="1">
              <a:lnSpc>
                <a:spcPct val="150000"/>
              </a:lnSpc>
              <a:spcBef>
                <a:spcPts val="0"/>
              </a:spcBef>
              <a:spcAft>
                <a:spcPts val="0"/>
              </a:spcAft>
              <a:buClrTx/>
              <a:buSzTx/>
              <a:tabLst/>
              <a:defRPr/>
            </a:pPr>
            <a:endParaRPr lang="en-US" sz="1400" dirty="0">
              <a:solidFill>
                <a:srgbClr val="000000"/>
              </a:solidFill>
              <a:latin typeface="Calibri Body"/>
            </a:endParaRPr>
          </a:p>
          <a:p>
            <a:pPr marL="285750" indent="-285750">
              <a:buFont typeface="Wingdings" panose="05000000000000000000" pitchFamily="2" charset="2"/>
              <a:buChar char="§"/>
            </a:pPr>
            <a:r>
              <a:rPr lang="en-US" sz="1400" b="0" i="0" u="none" strike="noStrike" baseline="0" dirty="0">
                <a:solidFill>
                  <a:srgbClr val="000000"/>
                </a:solidFill>
                <a:latin typeface="Calibri Body"/>
              </a:rPr>
              <a:t>Q: What if </a:t>
            </a:r>
            <a:r>
              <a:rPr lang="en-US" sz="1400" dirty="0">
                <a:solidFill>
                  <a:srgbClr val="000000"/>
                </a:solidFill>
                <a:latin typeface="Calibri Body"/>
              </a:rPr>
              <a:t>we have an HSCP faculty with an end date that does not fall on the end of the fiscal year? </a:t>
            </a:r>
          </a:p>
          <a:p>
            <a:r>
              <a:rPr lang="en-US" sz="1400" dirty="0">
                <a:solidFill>
                  <a:srgbClr val="000000"/>
                </a:solidFill>
                <a:latin typeface="Calibri Body"/>
              </a:rPr>
              <a:t>	- Example end date: March 31, 2026. </a:t>
            </a:r>
            <a:endParaRPr lang="en-US" sz="1400" b="0" i="0" u="none" strike="noStrike" baseline="0" dirty="0">
              <a:solidFill>
                <a:srgbClr val="000000"/>
              </a:solidFill>
              <a:latin typeface="Calibri Body"/>
            </a:endParaRPr>
          </a:p>
          <a:p>
            <a:pPr marL="742950" lvl="1" indent="-285750">
              <a:lnSpc>
                <a:spcPct val="150000"/>
              </a:lnSpc>
              <a:buFont typeface="Courier New" panose="02070309020205020404" pitchFamily="49" charset="0"/>
              <a:buChar char="o"/>
            </a:pPr>
            <a:r>
              <a:rPr lang="en-US" sz="1400" dirty="0">
                <a:solidFill>
                  <a:srgbClr val="0000FF"/>
                </a:solidFill>
                <a:latin typeface="Arial" panose="020B0604020202020204" pitchFamily="34" charset="0"/>
                <a:ea typeface="Times New Roman" panose="02020603050405020304" pitchFamily="18" charset="0"/>
                <a:cs typeface="Arial" panose="020B0604020202020204" pitchFamily="34" charset="0"/>
              </a:rPr>
              <a:t>A: Since HSCP faculty can only be appointed for a maximum of 1 year, kindly submit an AggieService case to extend their appointment to 6/30/2026, and you can have them aligned with the reappointment process going forward. </a:t>
            </a:r>
          </a:p>
          <a:p>
            <a:pPr marL="285750" indent="-285750">
              <a:lnSpc>
                <a:spcPct val="150000"/>
              </a:lnSpc>
              <a:buFont typeface="Wingdings" panose="05000000000000000000" pitchFamily="2" charset="2"/>
              <a:buChar char="§"/>
            </a:pPr>
            <a:endParaRPr lang="en-US" sz="1400" b="0" i="0" u="none" strike="noStrike" baseline="0" dirty="0">
              <a:solidFill>
                <a:srgbClr val="000000"/>
              </a:solidFill>
              <a:latin typeface="Calibri Body"/>
            </a:endParaRPr>
          </a:p>
          <a:p>
            <a:pPr marL="285750" indent="-285750">
              <a:lnSpc>
                <a:spcPct val="150000"/>
              </a:lnSpc>
              <a:buFont typeface="Wingdings" panose="05000000000000000000" pitchFamily="2" charset="2"/>
              <a:buChar char="§"/>
            </a:pPr>
            <a:r>
              <a:rPr lang="en-US" sz="1400" b="0" i="0" u="none" strike="noStrike" baseline="0" dirty="0">
                <a:solidFill>
                  <a:srgbClr val="000000"/>
                </a:solidFill>
                <a:latin typeface="Calibri Body"/>
              </a:rPr>
              <a:t>Q: What if </a:t>
            </a:r>
            <a:r>
              <a:rPr lang="en-US" sz="1400" dirty="0">
                <a:solidFill>
                  <a:srgbClr val="000000"/>
                </a:solidFill>
                <a:latin typeface="Calibri Body"/>
              </a:rPr>
              <a:t>we have a researcher with an end date that does not fall on the end of the fiscal year? </a:t>
            </a:r>
          </a:p>
          <a:p>
            <a:pPr marL="742950" lvl="1" indent="-285750">
              <a:lnSpc>
                <a:spcPct val="150000"/>
              </a:lnSpc>
              <a:buFont typeface="Courier New" panose="02070309020205020404" pitchFamily="49" charset="0"/>
              <a:buChar char="o"/>
            </a:pPr>
            <a:r>
              <a:rPr lang="en-US" sz="1400" dirty="0">
                <a:solidFill>
                  <a:srgbClr val="0000FF"/>
                </a:solidFill>
                <a:latin typeface="Arial" panose="020B0604020202020204" pitchFamily="34" charset="0"/>
                <a:ea typeface="Times New Roman" panose="02020603050405020304" pitchFamily="18" charset="0"/>
                <a:cs typeface="Arial" panose="020B0604020202020204" pitchFamily="34" charset="0"/>
              </a:rPr>
              <a:t>A: Researchers cannot be extended, but they can be reappointment for a longer duration to align with the fiscal year end date.   </a:t>
            </a:r>
            <a:endParaRPr lang="en-US" sz="1400" b="0" i="0" u="none" strike="noStrike" baseline="0" dirty="0">
              <a:solidFill>
                <a:srgbClr val="000000"/>
              </a:solidFill>
              <a:latin typeface="Calibri Body"/>
            </a:endParaRPr>
          </a:p>
          <a:p>
            <a:pPr marL="742950" lvl="1" indent="-285750">
              <a:lnSpc>
                <a:spcPct val="150000"/>
              </a:lnSpc>
              <a:buFont typeface="Courier New" panose="02070309020205020404" pitchFamily="49" charset="0"/>
              <a:buChar char="o"/>
            </a:pPr>
            <a:endParaRPr lang="en-US" sz="1400" dirty="0">
              <a:solidFill>
                <a:srgbClr val="0000FF"/>
              </a:solidFill>
              <a:effectLst/>
              <a:latin typeface="Arial" panose="020B0604020202020204" pitchFamily="34" charset="0"/>
              <a:ea typeface="Times New Roman" panose="02020603050405020304" pitchFamily="18" charset="0"/>
              <a:cs typeface="Arial" panose="020B0604020202020204" pitchFamily="34" charset="0"/>
            </a:endParaRPr>
          </a:p>
          <a:p>
            <a:pPr marL="742950" lvl="1" indent="-285750">
              <a:lnSpc>
                <a:spcPct val="150000"/>
              </a:lnSpc>
              <a:buFont typeface="Courier New" panose="02070309020205020404" pitchFamily="49" charset="0"/>
              <a:buChar char="o"/>
            </a:pPr>
            <a:endParaRPr lang="en-US" sz="1400" dirty="0">
              <a:solidFill>
                <a:srgbClr val="0000FF"/>
              </a:solidFill>
              <a:latin typeface="Arial" panose="020B0604020202020204" pitchFamily="34" charset="0"/>
              <a:ea typeface="Times New Roman" panose="02020603050405020304" pitchFamily="18" charset="0"/>
              <a:cs typeface="Arial" panose="020B0604020202020204" pitchFamily="34" charset="0"/>
            </a:endParaRPr>
          </a:p>
          <a:p>
            <a:pPr marL="742950" lvl="1" indent="-285750">
              <a:lnSpc>
                <a:spcPct val="150000"/>
              </a:lnSpc>
              <a:buFont typeface="Courier New" panose="02070309020205020404" pitchFamily="49" charset="0"/>
              <a:buChar char="o"/>
            </a:pPr>
            <a:endParaRPr lang="en-US" sz="1400"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endParaRPr>
          </a:p>
          <a:p>
            <a:pPr>
              <a:lnSpc>
                <a:spcPts val="2500"/>
              </a:lnSpc>
            </a:pPr>
            <a:endParaRPr lang="en-US" dirty="0"/>
          </a:p>
          <a:p>
            <a:pPr>
              <a:lnSpc>
                <a:spcPts val="2500"/>
              </a:lnSpc>
            </a:pPr>
            <a:endParaRPr lang="en-US" dirty="0"/>
          </a:p>
        </p:txBody>
      </p:sp>
    </p:spTree>
    <p:extLst>
      <p:ext uri="{BB962C8B-B14F-4D97-AF65-F5344CB8AC3E}">
        <p14:creationId xmlns:p14="http://schemas.microsoft.com/office/powerpoint/2010/main" val="15328527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81000" y="228600"/>
            <a:ext cx="111252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Graduate Student Researchers and Teaching Assistants</a:t>
            </a:r>
          </a:p>
        </p:txBody>
      </p:sp>
      <p:sp>
        <p:nvSpPr>
          <p:cNvPr id="6" name="TextBox 5">
            <a:extLst>
              <a:ext uri="{FF2B5EF4-FFF2-40B4-BE49-F238E27FC236}">
                <a16:creationId xmlns:a16="http://schemas.microsoft.com/office/drawing/2014/main" id="{A906885C-8E78-9343-29B4-1B18C9BC9851}"/>
              </a:ext>
            </a:extLst>
          </p:cNvPr>
          <p:cNvSpPr txBox="1"/>
          <p:nvPr/>
        </p:nvSpPr>
        <p:spPr>
          <a:xfrm>
            <a:off x="76200" y="1289953"/>
            <a:ext cx="6324600" cy="4278094"/>
          </a:xfrm>
          <a:prstGeom prst="rect">
            <a:avLst/>
          </a:prstGeom>
          <a:noFill/>
        </p:spPr>
        <p:txBody>
          <a:bodyPr wrap="square">
            <a:spAutoFit/>
          </a:bodyPr>
          <a:lstStyle/>
          <a:p>
            <a:pPr marL="285750" indent="-274320">
              <a:buFont typeface="Wingdings" panose="05000000000000000000" pitchFamily="2" charset="2"/>
              <a:buChar char="§"/>
            </a:pPr>
            <a:r>
              <a:rPr lang="en-US" sz="1600" dirty="0">
                <a:effectLst/>
                <a:latin typeface="Calibri (Body)"/>
                <a:ea typeface="Times New Roman" panose="02020603050405020304" pitchFamily="18" charset="0"/>
                <a:cs typeface="Times New Roman" panose="02020603050405020304" pitchFamily="18" charset="0"/>
              </a:rPr>
              <a:t>GSR and TA appointments shall end on their specified end date.</a:t>
            </a:r>
          </a:p>
          <a:p>
            <a:pPr marL="285750" indent="-274320">
              <a:buFont typeface="Wingdings" panose="05000000000000000000" pitchFamily="2" charset="2"/>
              <a:buChar char="§"/>
            </a:pPr>
            <a:r>
              <a:rPr lang="en-US" sz="1600" dirty="0">
                <a:effectLst/>
                <a:latin typeface="Calibri (Body)"/>
                <a:ea typeface="Times New Roman" panose="02020603050405020304" pitchFamily="18" charset="0"/>
                <a:cs typeface="Times New Roman" panose="02020603050405020304" pitchFamily="18" charset="0"/>
              </a:rPr>
              <a:t>These appointments will auto-terminate if the appointment is not ex</a:t>
            </a:r>
            <a:r>
              <a:rPr lang="en-US" sz="1600" dirty="0">
                <a:latin typeface="Calibri (Body)"/>
                <a:ea typeface="Times New Roman" panose="02020603050405020304" pitchFamily="18" charset="0"/>
                <a:cs typeface="Times New Roman" panose="02020603050405020304" pitchFamily="18" charset="0"/>
              </a:rPr>
              <a:t>tended. </a:t>
            </a:r>
          </a:p>
          <a:p>
            <a:pPr marL="285750" indent="-274320">
              <a:buFont typeface="Wingdings" panose="05000000000000000000" pitchFamily="2" charset="2"/>
              <a:buChar char="§"/>
            </a:pPr>
            <a:r>
              <a:rPr lang="en-US" sz="1600" dirty="0">
                <a:latin typeface="Calibri (Body)"/>
                <a:ea typeface="Times New Roman" panose="02020603050405020304" pitchFamily="18" charset="0"/>
                <a:cs typeface="Times New Roman" panose="02020603050405020304" pitchFamily="18" charset="0"/>
              </a:rPr>
              <a:t>Separation cases in AggieService are no longer required for appointments that will end on their specified end date.</a:t>
            </a:r>
          </a:p>
          <a:p>
            <a:pPr marL="285750" indent="-274320">
              <a:buFont typeface="Wingdings" panose="05000000000000000000" pitchFamily="2" charset="2"/>
              <a:buChar char="§"/>
            </a:pPr>
            <a:r>
              <a:rPr lang="en-US" sz="1600" dirty="0">
                <a:effectLst/>
                <a:latin typeface="Calibri (Body)"/>
                <a:ea typeface="Times New Roman" panose="02020603050405020304" pitchFamily="18" charset="0"/>
                <a:cs typeface="Times New Roman" panose="02020603050405020304" pitchFamily="18" charset="0"/>
              </a:rPr>
              <a:t>If </a:t>
            </a:r>
            <a:r>
              <a:rPr lang="en-US" sz="1600" dirty="0">
                <a:latin typeface="Calibri (Body)"/>
                <a:ea typeface="Times New Roman" panose="02020603050405020304" pitchFamily="18" charset="0"/>
                <a:cs typeface="Times New Roman" panose="02020603050405020304" pitchFamily="18" charset="0"/>
              </a:rPr>
              <a:t>a GSR/TA resigns from their position prior to their specified end date, a Separation case must be submitted in AggieService to initiate the termination in UCPath.</a:t>
            </a:r>
          </a:p>
          <a:p>
            <a:pPr marL="285750" indent="-274320">
              <a:buFont typeface="Wingdings" panose="05000000000000000000" pitchFamily="2" charset="2"/>
              <a:buChar char="§"/>
            </a:pPr>
            <a:endParaRPr lang="en-US" sz="1600" dirty="0">
              <a:effectLst/>
              <a:latin typeface="Calibri (Body)"/>
              <a:ea typeface="Times New Roman" panose="02020603050405020304" pitchFamily="18" charset="0"/>
              <a:cs typeface="Times New Roman" panose="02020603050405020304" pitchFamily="18" charset="0"/>
            </a:endParaRPr>
          </a:p>
          <a:p>
            <a:pPr marL="285750" indent="-274320">
              <a:buFont typeface="Wingdings" panose="05000000000000000000" pitchFamily="2" charset="2"/>
              <a:buChar char="§"/>
            </a:pPr>
            <a:r>
              <a:rPr lang="en-US" sz="1600" dirty="0">
                <a:latin typeface="Calibri (Body)"/>
                <a:ea typeface="Times New Roman" panose="02020603050405020304" pitchFamily="18" charset="0"/>
                <a:cs typeface="Times New Roman" panose="02020603050405020304" pitchFamily="18" charset="0"/>
              </a:rPr>
              <a:t>Reappointment requests must be submitted via a Job Changes case in AggieService.</a:t>
            </a:r>
          </a:p>
          <a:p>
            <a:pPr marL="285750" indent="-274320">
              <a:buFont typeface="Wingdings" panose="05000000000000000000" pitchFamily="2" charset="2"/>
              <a:buChar char="§"/>
            </a:pPr>
            <a:r>
              <a:rPr lang="en-US" sz="1600" dirty="0">
                <a:latin typeface="Calibri (Body)"/>
                <a:ea typeface="Times New Roman" panose="02020603050405020304" pitchFamily="18" charset="0"/>
                <a:cs typeface="Times New Roman" panose="02020603050405020304" pitchFamily="18" charset="0"/>
              </a:rPr>
              <a:t>Please submit these cases in AggieService by no later than the following deadlines:</a:t>
            </a:r>
          </a:p>
          <a:p>
            <a:pPr marL="742950" lvl="1" indent="-274320">
              <a:buFont typeface="Wingdings" panose="05000000000000000000" pitchFamily="2" charset="2"/>
              <a:buChar char="§"/>
            </a:pPr>
            <a:r>
              <a:rPr lang="en-US" sz="1600" dirty="0">
                <a:effectLst/>
                <a:latin typeface="Calibri (Body)"/>
                <a:ea typeface="Times New Roman" panose="02020603050405020304" pitchFamily="18" charset="0"/>
                <a:cs typeface="Times New Roman" panose="02020603050405020304" pitchFamily="18" charset="0"/>
              </a:rPr>
              <a:t>March 31 end date – case submission due by March 12</a:t>
            </a:r>
          </a:p>
          <a:p>
            <a:pPr marL="742950" lvl="1" indent="-274320">
              <a:buFont typeface="Wingdings" panose="05000000000000000000" pitchFamily="2" charset="2"/>
              <a:buChar char="§"/>
            </a:pPr>
            <a:r>
              <a:rPr lang="en-US" sz="1600" dirty="0">
                <a:latin typeface="Calibri (Body)"/>
                <a:ea typeface="Times New Roman" panose="02020603050405020304" pitchFamily="18" charset="0"/>
                <a:cs typeface="Times New Roman" panose="02020603050405020304" pitchFamily="18" charset="0"/>
              </a:rPr>
              <a:t>June 30 end date – case submission due by June 9</a:t>
            </a:r>
          </a:p>
          <a:p>
            <a:pPr marL="742950" lvl="1" indent="-274320">
              <a:buFont typeface="Wingdings" panose="05000000000000000000" pitchFamily="2" charset="2"/>
              <a:buChar char="§"/>
            </a:pPr>
            <a:r>
              <a:rPr lang="en-US" sz="1600" dirty="0">
                <a:effectLst/>
                <a:latin typeface="Calibri (Body)"/>
                <a:ea typeface="Times New Roman" panose="02020603050405020304" pitchFamily="18" charset="0"/>
                <a:cs typeface="Times New Roman" panose="02020603050405020304" pitchFamily="18" charset="0"/>
              </a:rPr>
              <a:t>September 30 end date – case submission due by September 11</a:t>
            </a:r>
          </a:p>
          <a:p>
            <a:pPr marL="742950" lvl="1" indent="-274320">
              <a:buFont typeface="Wingdings" panose="05000000000000000000" pitchFamily="2" charset="2"/>
              <a:buChar char="§"/>
            </a:pPr>
            <a:r>
              <a:rPr lang="en-US" sz="1600" dirty="0">
                <a:latin typeface="Calibri (Body)"/>
                <a:ea typeface="Times New Roman" panose="02020603050405020304" pitchFamily="18" charset="0"/>
                <a:cs typeface="Times New Roman" panose="02020603050405020304" pitchFamily="18" charset="0"/>
              </a:rPr>
              <a:t>December 31 end date – case submission due by December 11</a:t>
            </a:r>
            <a:endParaRPr lang="en-US" sz="1600" dirty="0">
              <a:effectLst/>
              <a:latin typeface="Calibri (Body)"/>
              <a:ea typeface="Times New Roman" panose="02020603050405020304" pitchFamily="18" charset="0"/>
              <a:cs typeface="Times New Roman" panose="02020603050405020304" pitchFamily="18" charset="0"/>
            </a:endParaRPr>
          </a:p>
        </p:txBody>
      </p:sp>
      <p:graphicFrame>
        <p:nvGraphicFramePr>
          <p:cNvPr id="7" name="Table 6">
            <a:extLst>
              <a:ext uri="{FF2B5EF4-FFF2-40B4-BE49-F238E27FC236}">
                <a16:creationId xmlns:a16="http://schemas.microsoft.com/office/drawing/2014/main" id="{DB2F8525-F75A-4F4B-D20D-B311D9BF8D42}"/>
              </a:ext>
            </a:extLst>
          </p:cNvPr>
          <p:cNvGraphicFramePr>
            <a:graphicFrameLocks noGrp="1"/>
          </p:cNvGraphicFramePr>
          <p:nvPr>
            <p:extLst>
              <p:ext uri="{D42A27DB-BD31-4B8C-83A1-F6EECF244321}">
                <p14:modId xmlns:p14="http://schemas.microsoft.com/office/powerpoint/2010/main" val="186050702"/>
              </p:ext>
            </p:extLst>
          </p:nvPr>
        </p:nvGraphicFramePr>
        <p:xfrm>
          <a:off x="6477000" y="1676398"/>
          <a:ext cx="5562600" cy="3282277"/>
        </p:xfrm>
        <a:graphic>
          <a:graphicData uri="http://schemas.openxmlformats.org/drawingml/2006/table">
            <a:tbl>
              <a:tblPr firstRow="1" bandRow="1">
                <a:tableStyleId>{5C22544A-7EE6-4342-B048-85BDC9FD1C3A}</a:tableStyleId>
              </a:tblPr>
              <a:tblGrid>
                <a:gridCol w="1968304">
                  <a:extLst>
                    <a:ext uri="{9D8B030D-6E8A-4147-A177-3AD203B41FA5}">
                      <a16:colId xmlns:a16="http://schemas.microsoft.com/office/drawing/2014/main" val="373206852"/>
                    </a:ext>
                  </a:extLst>
                </a:gridCol>
                <a:gridCol w="2305402">
                  <a:extLst>
                    <a:ext uri="{9D8B030D-6E8A-4147-A177-3AD203B41FA5}">
                      <a16:colId xmlns:a16="http://schemas.microsoft.com/office/drawing/2014/main" val="4233217357"/>
                    </a:ext>
                  </a:extLst>
                </a:gridCol>
                <a:gridCol w="1288894">
                  <a:extLst>
                    <a:ext uri="{9D8B030D-6E8A-4147-A177-3AD203B41FA5}">
                      <a16:colId xmlns:a16="http://schemas.microsoft.com/office/drawing/2014/main" val="3202809288"/>
                    </a:ext>
                  </a:extLst>
                </a:gridCol>
              </a:tblGrid>
              <a:tr h="584970">
                <a:tc gridSpan="3">
                  <a:txBody>
                    <a:bodyPr/>
                    <a:lstStyle/>
                    <a:p>
                      <a:pPr marL="0" marR="0" algn="ctr">
                        <a:spcBef>
                          <a:spcPts val="0"/>
                        </a:spcBef>
                        <a:spcAft>
                          <a:spcPts val="0"/>
                        </a:spcAft>
                      </a:pPr>
                      <a:r>
                        <a:rPr lang="en-US" sz="1200" dirty="0">
                          <a:effectLst/>
                          <a:latin typeface="Arial" panose="020B0604020202020204" pitchFamily="34" charset="0"/>
                          <a:ea typeface="Times New Roman" panose="02020603050405020304" pitchFamily="18" charset="0"/>
                          <a:cs typeface="Times New Roman" panose="02020603050405020304" pitchFamily="18" charset="0"/>
                        </a:rPr>
                        <a:t>Graduate Student Researchers and Teaching Assistants</a:t>
                      </a: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marL="0" marR="0" algn="ctr">
                        <a:spcBef>
                          <a:spcPts val="0"/>
                        </a:spcBef>
                        <a:spcAft>
                          <a:spcPts val="0"/>
                        </a:spcAft>
                      </a:pP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marL="0" marR="0" algn="ctr">
                        <a:spcBef>
                          <a:spcPts val="0"/>
                        </a:spcBef>
                        <a:spcAft>
                          <a:spcPts val="0"/>
                        </a:spcAft>
                      </a:pP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lnL w="12700" cmpd="sng">
                      <a:noFill/>
                    </a:lnL>
                    <a:lnR w="12700" cmpd="sng">
                      <a:noFill/>
                    </a:lnR>
                    <a:lnT w="12700" cmpd="sng">
                      <a:noFill/>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3269232192"/>
                  </a:ext>
                </a:extLst>
              </a:tr>
              <a:tr h="716107">
                <a:tc>
                  <a:txBody>
                    <a:bodyPr/>
                    <a:lstStyle/>
                    <a:p>
                      <a:pPr marL="0" marR="0" algn="ctr">
                        <a:spcBef>
                          <a:spcPts val="0"/>
                        </a:spcBef>
                        <a:spcAft>
                          <a:spcPts val="0"/>
                        </a:spcAft>
                      </a:pPr>
                      <a:r>
                        <a:rPr lang="en-US" sz="1200" b="1" dirty="0">
                          <a:effectLst/>
                          <a:latin typeface="Arial" panose="020B0604020202020204" pitchFamily="34" charset="0"/>
                          <a:ea typeface="Times New Roman" panose="02020603050405020304" pitchFamily="18" charset="0"/>
                          <a:cs typeface="Arial" panose="020B0604020202020204" pitchFamily="34" charset="0"/>
                        </a:rPr>
                        <a:t>Academic Title Codes</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b="1" dirty="0">
                          <a:effectLst/>
                          <a:latin typeface="Arial" panose="020B0604020202020204" pitchFamily="34" charset="0"/>
                          <a:ea typeface="Times New Roman" panose="02020603050405020304" pitchFamily="18" charset="0"/>
                          <a:cs typeface="Arial" panose="020B0604020202020204" pitchFamily="34" charset="0"/>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lnT w="38100" cmpd="sng">
                      <a:noFill/>
                    </a:lnT>
                  </a:tcPr>
                </a:tc>
                <a:tc>
                  <a:txBody>
                    <a:bodyPr/>
                    <a:lstStyle/>
                    <a:p>
                      <a:pPr marL="0" marR="0" algn="ctr">
                        <a:spcBef>
                          <a:spcPts val="0"/>
                        </a:spcBef>
                        <a:spcAft>
                          <a:spcPts val="0"/>
                        </a:spcAft>
                      </a:pPr>
                      <a:r>
                        <a:rPr lang="en-US" sz="1200" b="1" dirty="0">
                          <a:effectLst/>
                          <a:latin typeface="Arial" panose="020B0604020202020204" pitchFamily="34" charset="0"/>
                          <a:ea typeface="Times New Roman" panose="02020603050405020304" pitchFamily="18" charset="0"/>
                          <a:cs typeface="Times New Roman" panose="02020603050405020304" pitchFamily="18" charset="0"/>
                        </a:rPr>
                        <a:t>Academic Title</a:t>
                      </a:r>
                    </a:p>
                  </a:txBody>
                  <a:tcPr marL="68580" marR="68580" marT="0" marB="0" anchor="ctr">
                    <a:lnT w="38100" cmpd="sng">
                      <a:noFill/>
                    </a:lnT>
                  </a:tcPr>
                </a:tc>
                <a:tc>
                  <a:txBody>
                    <a:bodyPr/>
                    <a:lstStyle/>
                    <a:p>
                      <a:pPr marL="0" marR="0" algn="ctr">
                        <a:spcBef>
                          <a:spcPts val="0"/>
                        </a:spcBef>
                        <a:spcAft>
                          <a:spcPts val="0"/>
                        </a:spcAft>
                      </a:pPr>
                      <a:r>
                        <a:rPr lang="en-US" sz="1200" b="1" dirty="0">
                          <a:effectLst/>
                          <a:latin typeface="Arial" panose="020B0604020202020204" pitchFamily="34" charset="0"/>
                          <a:ea typeface="Times New Roman" panose="02020603050405020304" pitchFamily="18" charset="0"/>
                          <a:cs typeface="Times New Roman" panose="02020603050405020304" pitchFamily="18" charset="0"/>
                        </a:rPr>
                        <a:t>Reappointment Period</a:t>
                      </a:r>
                    </a:p>
                  </a:txBody>
                  <a:tcPr marL="68580" marR="68580" marT="0" marB="0" anchor="ctr">
                    <a:lnT w="38100" cmpd="sng">
                      <a:noFill/>
                    </a:lnT>
                  </a:tcPr>
                </a:tc>
                <a:extLst>
                  <a:ext uri="{0D108BD9-81ED-4DB2-BD59-A6C34878D82A}">
                    <a16:rowId xmlns:a16="http://schemas.microsoft.com/office/drawing/2014/main" val="145762584"/>
                  </a:ext>
                </a:extLst>
              </a:tr>
              <a:tr h="588787">
                <a:tc>
                  <a:txBody>
                    <a:bodyPr/>
                    <a:lstStyle/>
                    <a:p>
                      <a:pPr marL="0" marR="0">
                        <a:spcBef>
                          <a:spcPts val="0"/>
                        </a:spcBef>
                        <a:spcAft>
                          <a:spcPts val="0"/>
                        </a:spcAft>
                        <a:tabLst>
                          <a:tab pos="0" algn="l"/>
                        </a:tabLst>
                      </a:pPr>
                      <a:endParaRPr lang="en-US" sz="10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tabLst>
                          <a:tab pos="0" algn="l"/>
                        </a:tabLst>
                      </a:pPr>
                      <a:r>
                        <a:rPr lang="en-US" sz="1000" dirty="0">
                          <a:effectLst/>
                          <a:latin typeface="Arial" panose="020B0604020202020204" pitchFamily="34" charset="0"/>
                          <a:ea typeface="Times New Roman" panose="02020603050405020304" pitchFamily="18" charset="0"/>
                          <a:cs typeface="Arial" panose="020B0604020202020204" pitchFamily="34" charset="0"/>
                        </a:rPr>
                        <a:t>003282</a:t>
                      </a:r>
                    </a:p>
                  </a:txBody>
                  <a:tcPr marL="68580" marR="68580" marT="0" marB="0"/>
                </a:tc>
                <a:tc>
                  <a:txBody>
                    <a:bodyPr/>
                    <a:lstStyle/>
                    <a:p>
                      <a:pPr marL="0" marR="0">
                        <a:spcBef>
                          <a:spcPts val="0"/>
                        </a:spcBef>
                        <a:spcAft>
                          <a:spcPts val="0"/>
                        </a:spcAft>
                        <a:tabLst>
                          <a:tab pos="0" algn="l"/>
                        </a:tabLs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GSR</a:t>
                      </a:r>
                    </a:p>
                  </a:txBody>
                  <a:tcPr marL="68580" marR="68580" marT="0" marB="0" anchor="ctr"/>
                </a:tc>
                <a:tc>
                  <a:txBody>
                    <a:bodyPr/>
                    <a:lstStyle/>
                    <a:p>
                      <a:pPr marL="0" marR="0">
                        <a:spcBef>
                          <a:spcPts val="0"/>
                        </a:spcBef>
                        <a:spcAft>
                          <a:spcPts val="0"/>
                        </a:spcAft>
                      </a:pP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1 quarter minimum</a:t>
                      </a:r>
                    </a:p>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Can reappoint up to 1 year</a:t>
                      </a:r>
                    </a:p>
                  </a:txBody>
                  <a:tcPr marL="68580" marR="68580" marT="0" marB="0" anchor="ctr"/>
                </a:tc>
                <a:extLst>
                  <a:ext uri="{0D108BD9-81ED-4DB2-BD59-A6C34878D82A}">
                    <a16:rowId xmlns:a16="http://schemas.microsoft.com/office/drawing/2014/main" val="901587055"/>
                  </a:ext>
                </a:extLst>
              </a:tr>
              <a:tr h="588787">
                <a:tc>
                  <a:txBody>
                    <a:bodyPr/>
                    <a:lstStyle/>
                    <a:p>
                      <a:pPr marL="0" marR="0">
                        <a:spcBef>
                          <a:spcPts val="0"/>
                        </a:spcBef>
                        <a:spcAft>
                          <a:spcPts val="0"/>
                        </a:spcAft>
                      </a:pPr>
                      <a:endParaRPr lang="en-US" sz="10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Arial" panose="020B0604020202020204" pitchFamily="34" charset="0"/>
                        </a:rPr>
                        <a:t>003144</a:t>
                      </a:r>
                    </a:p>
                  </a:txBody>
                  <a:tcPr marL="68580" marR="68580" marT="0" marB="0"/>
                </a:tc>
                <a:tc>
                  <a:txBody>
                    <a:bodyPr/>
                    <a:lstStyle/>
                    <a:p>
                      <a:pPr marL="0" marR="0">
                        <a:spcBef>
                          <a:spcPts val="0"/>
                        </a:spcBef>
                        <a:spcAft>
                          <a:spcPts val="0"/>
                        </a:spcAft>
                      </a:pPr>
                      <a:r>
                        <a:rPr lang="en-US" sz="1000" b="0" dirty="0">
                          <a:effectLst/>
                          <a:latin typeface="Arial" panose="020B0604020202020204" pitchFamily="34" charset="0"/>
                          <a:ea typeface="Times New Roman" panose="02020603050405020304" pitchFamily="18" charset="0"/>
                          <a:cs typeface="Times New Roman" panose="02020603050405020304" pitchFamily="18" charset="0"/>
                        </a:rPr>
                        <a:t>GSR Fellow</a:t>
                      </a:r>
                    </a:p>
                  </a:txBody>
                  <a:tcPr marL="68580" marR="68580" marT="0" marB="0" anchor="ctr"/>
                </a:tc>
                <a:tc>
                  <a:txBody>
                    <a:bodyPr/>
                    <a:lstStyle/>
                    <a:p>
                      <a:pPr marL="0" marR="0">
                        <a:spcBef>
                          <a:spcPts val="0"/>
                        </a:spcBef>
                        <a:spcAft>
                          <a:spcPts val="0"/>
                        </a:spcAft>
                      </a:pP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1 quarter minimum</a:t>
                      </a:r>
                    </a:p>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Can reappoint up to 1 year</a:t>
                      </a:r>
                    </a:p>
                  </a:txBody>
                  <a:tcPr marL="68580" marR="68580" marT="0" marB="0" anchor="ctr"/>
                </a:tc>
                <a:extLst>
                  <a:ext uri="{0D108BD9-81ED-4DB2-BD59-A6C34878D82A}">
                    <a16:rowId xmlns:a16="http://schemas.microsoft.com/office/drawing/2014/main" val="475723520"/>
                  </a:ext>
                </a:extLst>
              </a:tr>
              <a:tr h="721750">
                <a:tc>
                  <a:txBody>
                    <a:bodyPr/>
                    <a:lstStyle/>
                    <a:p>
                      <a:pPr marL="0" marR="0">
                        <a:spcBef>
                          <a:spcPts val="0"/>
                        </a:spcBef>
                        <a:spcAft>
                          <a:spcPts val="0"/>
                        </a:spcAft>
                      </a:pP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003154</a:t>
                      </a:r>
                    </a:p>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003160</a:t>
                      </a:r>
                    </a:p>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002310</a:t>
                      </a:r>
                    </a:p>
                  </a:txBody>
                  <a:tcPr marL="68580" marR="68580" marT="0" marB="0"/>
                </a:tc>
                <a:tc>
                  <a:txBody>
                    <a:bodyPr/>
                    <a:lstStyle/>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GSR Trainee</a:t>
                      </a:r>
                    </a:p>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GSR Supplemental Appointment</a:t>
                      </a:r>
                    </a:p>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TA (reappointment period is 1 quarter)</a:t>
                      </a:r>
                    </a:p>
                  </a:txBody>
                  <a:tcPr marL="68580" marR="68580" marT="0" marB="0" anchor="ctr"/>
                </a:tc>
                <a:tc>
                  <a:txBody>
                    <a:bodyPr/>
                    <a:lstStyle/>
                    <a:p>
                      <a:pPr marL="0" marR="0">
                        <a:spcBef>
                          <a:spcPts val="0"/>
                        </a:spcBef>
                        <a:spcAft>
                          <a:spcPts val="0"/>
                        </a:spcAft>
                      </a:pP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1 quarter minimum</a:t>
                      </a:r>
                    </a:p>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Can reappoint up to 1 year</a:t>
                      </a:r>
                    </a:p>
                    <a:p>
                      <a:pPr marL="0" marR="0">
                        <a:spcBef>
                          <a:spcPts val="0"/>
                        </a:spcBef>
                        <a:spcAft>
                          <a:spcPts val="0"/>
                        </a:spcAft>
                      </a:pP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27784030"/>
                  </a:ext>
                </a:extLst>
              </a:tr>
            </a:tbl>
          </a:graphicData>
        </a:graphic>
      </p:graphicFrame>
      <p:graphicFrame>
        <p:nvGraphicFramePr>
          <p:cNvPr id="3" name="Table 2">
            <a:extLst>
              <a:ext uri="{FF2B5EF4-FFF2-40B4-BE49-F238E27FC236}">
                <a16:creationId xmlns:a16="http://schemas.microsoft.com/office/drawing/2014/main" id="{0C0AE085-7441-AE32-E190-8B3AC876252A}"/>
              </a:ext>
            </a:extLst>
          </p:cNvPr>
          <p:cNvGraphicFramePr>
            <a:graphicFrameLocks noGrp="1"/>
          </p:cNvGraphicFramePr>
          <p:nvPr>
            <p:extLst>
              <p:ext uri="{D42A27DB-BD31-4B8C-83A1-F6EECF244321}">
                <p14:modId xmlns:p14="http://schemas.microsoft.com/office/powerpoint/2010/main" val="3422058432"/>
              </p:ext>
            </p:extLst>
          </p:nvPr>
        </p:nvGraphicFramePr>
        <p:xfrm>
          <a:off x="6477000" y="4887207"/>
          <a:ext cx="5562600" cy="675377"/>
        </p:xfrm>
        <a:graphic>
          <a:graphicData uri="http://schemas.openxmlformats.org/drawingml/2006/table">
            <a:tbl>
              <a:tblPr firstRow="1" bandRow="1">
                <a:tableStyleId>{5C22544A-7EE6-4342-B048-85BDC9FD1C3A}</a:tableStyleId>
              </a:tblPr>
              <a:tblGrid>
                <a:gridCol w="1968304">
                  <a:extLst>
                    <a:ext uri="{9D8B030D-6E8A-4147-A177-3AD203B41FA5}">
                      <a16:colId xmlns:a16="http://schemas.microsoft.com/office/drawing/2014/main" val="1798363304"/>
                    </a:ext>
                  </a:extLst>
                </a:gridCol>
                <a:gridCol w="2305402">
                  <a:extLst>
                    <a:ext uri="{9D8B030D-6E8A-4147-A177-3AD203B41FA5}">
                      <a16:colId xmlns:a16="http://schemas.microsoft.com/office/drawing/2014/main" val="634787559"/>
                    </a:ext>
                  </a:extLst>
                </a:gridCol>
                <a:gridCol w="1288894">
                  <a:extLst>
                    <a:ext uri="{9D8B030D-6E8A-4147-A177-3AD203B41FA5}">
                      <a16:colId xmlns:a16="http://schemas.microsoft.com/office/drawing/2014/main" val="502106951"/>
                    </a:ext>
                  </a:extLst>
                </a:gridCol>
              </a:tblGrid>
              <a:tr h="675377">
                <a:tc>
                  <a:txBody>
                    <a:bodyPr/>
                    <a:lstStyle/>
                    <a:p>
                      <a:pPr marL="0" marR="0">
                        <a:spcBef>
                          <a:spcPts val="0"/>
                        </a:spcBef>
                        <a:spcAft>
                          <a:spcPts val="0"/>
                        </a:spcAft>
                      </a:pPr>
                      <a:endParaRPr lang="en-US" sz="10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1000" dirty="0">
                          <a:solidFill>
                            <a:schemeClr val="tx1">
                              <a:lumMod val="75000"/>
                              <a:lumOff val="25000"/>
                            </a:schemeClr>
                          </a:solidFill>
                          <a:effectLst/>
                          <a:latin typeface="Arial" panose="020B0604020202020204" pitchFamily="34" charset="0"/>
                          <a:ea typeface="Times New Roman" panose="02020603050405020304" pitchFamily="18" charset="0"/>
                          <a:cs typeface="Arial" panose="020B0604020202020204" pitchFamily="34" charset="0"/>
                        </a:rPr>
                        <a:t>003152</a:t>
                      </a:r>
                    </a:p>
                  </a:txBody>
                  <a:tcPr marL="68580" marR="68580" marT="0" marB="0">
                    <a:solidFill>
                      <a:schemeClr val="accent1">
                        <a:lumMod val="40000"/>
                        <a:lumOff val="60000"/>
                      </a:schemeClr>
                    </a:solidFill>
                  </a:tcPr>
                </a:tc>
                <a:tc>
                  <a:txBody>
                    <a:bodyPr/>
                    <a:lstStyle/>
                    <a:p>
                      <a:pPr marL="0" marR="0">
                        <a:spcBef>
                          <a:spcPts val="0"/>
                        </a:spcBef>
                        <a:spcAft>
                          <a:spcPts val="0"/>
                        </a:spcAft>
                      </a:pPr>
                      <a:r>
                        <a:rPr lang="en-US" sz="1000" b="0" dirty="0">
                          <a:solidFill>
                            <a:schemeClr val="tx1">
                              <a:lumMod val="75000"/>
                              <a:lumOff val="25000"/>
                            </a:schemeClr>
                          </a:solidFill>
                          <a:effectLst/>
                          <a:latin typeface="Arial" panose="020B0604020202020204" pitchFamily="34" charset="0"/>
                          <a:ea typeface="Times New Roman" panose="02020603050405020304" pitchFamily="18" charset="0"/>
                          <a:cs typeface="Times New Roman" panose="02020603050405020304" pitchFamily="18" charset="0"/>
                        </a:rPr>
                        <a:t>GSR Paid Direct</a:t>
                      </a:r>
                    </a:p>
                  </a:txBody>
                  <a:tcPr marL="68580" marR="68580" marT="0" marB="0" anchor="ctr">
                    <a:solidFill>
                      <a:schemeClr val="accent1">
                        <a:lumMod val="40000"/>
                        <a:lumOff val="60000"/>
                      </a:schemeClr>
                    </a:solidFill>
                  </a:tcPr>
                </a:tc>
                <a:tc>
                  <a:txBody>
                    <a:bodyPr/>
                    <a:lstStyle/>
                    <a:p>
                      <a:pPr marL="0" marR="0">
                        <a:spcBef>
                          <a:spcPts val="0"/>
                        </a:spcBef>
                        <a:spcAft>
                          <a:spcPts val="0"/>
                        </a:spcAft>
                      </a:pPr>
                      <a:r>
                        <a:rPr lang="en-US" sz="1000" b="0" dirty="0">
                          <a:solidFill>
                            <a:schemeClr val="tx1">
                              <a:lumMod val="75000"/>
                              <a:lumOff val="25000"/>
                            </a:schemeClr>
                          </a:solidFill>
                          <a:effectLst/>
                          <a:latin typeface="Arial" panose="020B0604020202020204" pitchFamily="34" charset="0"/>
                          <a:ea typeface="Times New Roman" panose="02020603050405020304" pitchFamily="18" charset="0"/>
                          <a:cs typeface="Times New Roman" panose="02020603050405020304" pitchFamily="18" charset="0"/>
                        </a:rPr>
                        <a:t>1 quarter minimum</a:t>
                      </a:r>
                    </a:p>
                    <a:p>
                      <a:pPr marL="0" marR="0">
                        <a:spcBef>
                          <a:spcPts val="0"/>
                        </a:spcBef>
                        <a:spcAft>
                          <a:spcPts val="0"/>
                        </a:spcAft>
                      </a:pPr>
                      <a:r>
                        <a:rPr lang="en-US" sz="1000" b="0" dirty="0">
                          <a:solidFill>
                            <a:schemeClr val="tx1">
                              <a:lumMod val="75000"/>
                              <a:lumOff val="25000"/>
                            </a:schemeClr>
                          </a:solidFill>
                          <a:effectLst/>
                          <a:latin typeface="Arial" panose="020B0604020202020204" pitchFamily="34" charset="0"/>
                          <a:ea typeface="Times New Roman" panose="02020603050405020304" pitchFamily="18" charset="0"/>
                          <a:cs typeface="Times New Roman" panose="02020603050405020304" pitchFamily="18" charset="0"/>
                        </a:rPr>
                        <a:t>Reappoint quarter by quarter</a:t>
                      </a:r>
                    </a:p>
                    <a:p>
                      <a:pPr marL="0" marR="0">
                        <a:spcBef>
                          <a:spcPts val="0"/>
                        </a:spcBef>
                        <a:spcAft>
                          <a:spcPts val="0"/>
                        </a:spcAft>
                      </a:pPr>
                      <a:r>
                        <a:rPr lang="en-US" sz="1000" b="0" dirty="0">
                          <a:solidFill>
                            <a:schemeClr val="tx1">
                              <a:lumMod val="75000"/>
                              <a:lumOff val="25000"/>
                            </a:schemeClr>
                          </a:solidFill>
                          <a:effectLst/>
                          <a:latin typeface="Arial" panose="020B0604020202020204" pitchFamily="34" charset="0"/>
                          <a:ea typeface="Times New Roman" panose="02020603050405020304" pitchFamily="18" charset="0"/>
                          <a:cs typeface="Times New Roman" panose="02020603050405020304" pitchFamily="18" charset="0"/>
                        </a:rPr>
                        <a:t>First year only</a:t>
                      </a:r>
                    </a:p>
                  </a:txBody>
                  <a:tcPr marL="68580" marR="68580" marT="0" marB="0" anchor="ctr">
                    <a:solidFill>
                      <a:schemeClr val="accent1">
                        <a:lumMod val="40000"/>
                        <a:lumOff val="60000"/>
                      </a:schemeClr>
                    </a:solidFill>
                  </a:tcPr>
                </a:tc>
                <a:extLst>
                  <a:ext uri="{0D108BD9-81ED-4DB2-BD59-A6C34878D82A}">
                    <a16:rowId xmlns:a16="http://schemas.microsoft.com/office/drawing/2014/main" val="574530266"/>
                  </a:ext>
                </a:extLst>
              </a:tr>
            </a:tbl>
          </a:graphicData>
        </a:graphic>
      </p:graphicFrame>
    </p:spTree>
    <p:extLst>
      <p:ext uri="{BB962C8B-B14F-4D97-AF65-F5344CB8AC3E}">
        <p14:creationId xmlns:p14="http://schemas.microsoft.com/office/powerpoint/2010/main" val="33686101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81000" y="228600"/>
            <a:ext cx="111252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Postdoctoral Scholars</a:t>
            </a:r>
          </a:p>
        </p:txBody>
      </p:sp>
      <p:sp>
        <p:nvSpPr>
          <p:cNvPr id="6" name="TextBox 5">
            <a:extLst>
              <a:ext uri="{FF2B5EF4-FFF2-40B4-BE49-F238E27FC236}">
                <a16:creationId xmlns:a16="http://schemas.microsoft.com/office/drawing/2014/main" id="{A906885C-8E78-9343-29B4-1B18C9BC9851}"/>
              </a:ext>
            </a:extLst>
          </p:cNvPr>
          <p:cNvSpPr txBox="1"/>
          <p:nvPr/>
        </p:nvSpPr>
        <p:spPr>
          <a:xfrm>
            <a:off x="76200" y="1318260"/>
            <a:ext cx="6324600" cy="4616648"/>
          </a:xfrm>
          <a:prstGeom prst="rect">
            <a:avLst/>
          </a:prstGeom>
          <a:noFill/>
        </p:spPr>
        <p:txBody>
          <a:bodyPr wrap="square">
            <a:spAutoFit/>
          </a:bodyPr>
          <a:lstStyle/>
          <a:p>
            <a:pPr marL="285750" indent="-274320">
              <a:buFont typeface="Wingdings" panose="05000000000000000000" pitchFamily="2" charset="2"/>
              <a:buChar char="§"/>
            </a:pPr>
            <a:r>
              <a:rPr lang="en-US" sz="1400" dirty="0">
                <a:effectLst/>
                <a:latin typeface="Calibri (Body)"/>
                <a:ea typeface="Times New Roman" panose="02020603050405020304" pitchFamily="18" charset="0"/>
                <a:cs typeface="Arial" panose="020B0604020202020204" pitchFamily="34" charset="0"/>
              </a:rPr>
              <a:t>Postdoctoral Scholar initial appointments must be two (2) years in length. This applies with all titles except </a:t>
            </a:r>
            <a:r>
              <a:rPr lang="en-US" sz="1400" dirty="0">
                <a:latin typeface="Calibri (Body)"/>
                <a:ea typeface="Times New Roman" panose="02020603050405020304" pitchFamily="18" charset="0"/>
                <a:cs typeface="Arial" panose="020B0604020202020204" pitchFamily="34" charset="0"/>
              </a:rPr>
              <a:t>the </a:t>
            </a:r>
            <a:r>
              <a:rPr lang="en-US" sz="1400" dirty="0">
                <a:effectLst/>
                <a:latin typeface="Calibri (Body)"/>
                <a:ea typeface="Times New Roman" panose="02020603050405020304" pitchFamily="18" charset="0"/>
                <a:cs typeface="Arial" panose="020B0604020202020204" pitchFamily="34" charset="0"/>
              </a:rPr>
              <a:t>Interim Postdoctoral Scholars.</a:t>
            </a:r>
          </a:p>
          <a:p>
            <a:pPr marL="285750" indent="-274320">
              <a:buFont typeface="Wingdings" panose="05000000000000000000" pitchFamily="2" charset="2"/>
              <a:buChar char="§"/>
            </a:pPr>
            <a:r>
              <a:rPr lang="en-US" sz="1400" dirty="0">
                <a:effectLst/>
                <a:latin typeface="Calibri (Body)"/>
                <a:ea typeface="Times New Roman" panose="02020603050405020304" pitchFamily="18" charset="0"/>
                <a:cs typeface="Arial" panose="020B0604020202020204" pitchFamily="34" charset="0"/>
              </a:rPr>
              <a:t>Interim Postdoctoral Scholars shall be appointed for a minimum of three (3) months at 100% and a maximum of one (1) year.</a:t>
            </a:r>
          </a:p>
          <a:p>
            <a:pPr marL="285750" indent="-274320">
              <a:buFont typeface="Wingdings" panose="05000000000000000000" pitchFamily="2" charset="2"/>
              <a:buChar char="§"/>
            </a:pPr>
            <a:r>
              <a:rPr lang="en-US" sz="1400" dirty="0">
                <a:latin typeface="Calibri (Body)"/>
                <a:ea typeface="Times New Roman" panose="02020603050405020304" pitchFamily="18" charset="0"/>
                <a:cs typeface="Arial" panose="020B0604020202020204" pitchFamily="34" charset="0"/>
              </a:rPr>
              <a:t>Postdoctoral Scholar Employee and NEX reappointments shall be for a minimum of one (1) year. Reappointment may be for less than one (1) year under the following circumstances:</a:t>
            </a:r>
          </a:p>
          <a:p>
            <a:pPr marL="742950" lvl="1" indent="-274320">
              <a:buFont typeface="Wingdings" panose="05000000000000000000" pitchFamily="2" charset="2"/>
              <a:buChar char="§"/>
            </a:pPr>
            <a:r>
              <a:rPr lang="en-US" sz="1400" dirty="0">
                <a:effectLst/>
                <a:latin typeface="Calibri (Body)"/>
                <a:ea typeface="Times New Roman" panose="02020603050405020304" pitchFamily="18" charset="0"/>
                <a:cs typeface="Arial" panose="020B0604020202020204" pitchFamily="34" charset="0"/>
              </a:rPr>
              <a:t>Less than one (1) year of programmatic work</a:t>
            </a:r>
          </a:p>
          <a:p>
            <a:pPr marL="742950" lvl="1" indent="-274320">
              <a:buFont typeface="Wingdings" panose="05000000000000000000" pitchFamily="2" charset="2"/>
              <a:buChar char="§"/>
            </a:pPr>
            <a:r>
              <a:rPr lang="en-US" sz="1400" dirty="0">
                <a:latin typeface="Calibri (Body)"/>
                <a:ea typeface="Times New Roman" panose="02020603050405020304" pitchFamily="18" charset="0"/>
                <a:cs typeface="Arial" panose="020B0604020202020204" pitchFamily="34" charset="0"/>
              </a:rPr>
              <a:t>Exhausted eligibility as a Postdoctoral Scholar</a:t>
            </a:r>
          </a:p>
          <a:p>
            <a:pPr marL="742950" lvl="1" indent="-274320">
              <a:buFont typeface="Wingdings" panose="05000000000000000000" pitchFamily="2" charset="2"/>
              <a:buChar char="§"/>
            </a:pPr>
            <a:r>
              <a:rPr lang="en-US" sz="1400" dirty="0">
                <a:effectLst/>
                <a:latin typeface="Calibri (Body)"/>
                <a:ea typeface="Times New Roman" panose="02020603050405020304" pitchFamily="18" charset="0"/>
                <a:cs typeface="Arial" panose="020B0604020202020204" pitchFamily="34" charset="0"/>
              </a:rPr>
              <a:t>Work authorization </a:t>
            </a:r>
            <a:r>
              <a:rPr lang="en-US" sz="1400" dirty="0">
                <a:latin typeface="Calibri (Body)"/>
                <a:ea typeface="Times New Roman" panose="02020603050405020304" pitchFamily="18" charset="0"/>
                <a:cs typeface="Arial" panose="020B0604020202020204" pitchFamily="34" charset="0"/>
              </a:rPr>
              <a:t>limitations</a:t>
            </a:r>
            <a:endParaRPr lang="en-US" sz="1400" dirty="0">
              <a:effectLst/>
              <a:latin typeface="Calibri (Body)"/>
              <a:ea typeface="Times New Roman" panose="02020603050405020304" pitchFamily="18" charset="0"/>
              <a:cs typeface="Arial" panose="020B0604020202020204" pitchFamily="34" charset="0"/>
            </a:endParaRPr>
          </a:p>
          <a:p>
            <a:pPr marL="285750" marR="0" indent="-285750">
              <a:spcBef>
                <a:spcPts val="0"/>
              </a:spcBef>
              <a:spcAft>
                <a:spcPts val="0"/>
              </a:spcAft>
              <a:buFont typeface="Wingdings" panose="05000000000000000000" pitchFamily="2" charset="2"/>
              <a:buChar char="§"/>
            </a:pPr>
            <a:r>
              <a:rPr lang="en-US" sz="1400" dirty="0">
                <a:effectLst/>
                <a:latin typeface="Calibri (Body)"/>
                <a:ea typeface="Times New Roman" panose="02020603050405020304" pitchFamily="18" charset="0"/>
                <a:cs typeface="Arial" panose="020B0604020202020204" pitchFamily="34" charset="0"/>
              </a:rPr>
              <a:t>Postdoctoral Scholar Fellow and Postdoctoral Scholar Paid Direct reappointments shall be for a minimum duration equal to the duration of the fellowship or extramural funding.</a:t>
            </a:r>
          </a:p>
          <a:p>
            <a:pPr marL="285750" marR="0" indent="-285750">
              <a:spcBef>
                <a:spcPts val="0"/>
              </a:spcBef>
              <a:spcAft>
                <a:spcPts val="0"/>
              </a:spcAft>
              <a:buFont typeface="Wingdings" panose="05000000000000000000" pitchFamily="2" charset="2"/>
              <a:buChar char="§"/>
            </a:pPr>
            <a:r>
              <a:rPr lang="en-US" sz="1400" dirty="0">
                <a:latin typeface="Calibri (Body)"/>
                <a:ea typeface="Times New Roman" panose="02020603050405020304" pitchFamily="18" charset="0"/>
                <a:cs typeface="Arial" panose="020B0604020202020204" pitchFamily="34" charset="0"/>
              </a:rPr>
              <a:t>Reappointments must be approved by the Workforce Management Committee prior to requesting approval from the Office of Graduate Studies.</a:t>
            </a:r>
            <a:endParaRPr lang="en-US" sz="1400" dirty="0">
              <a:effectLst/>
              <a:latin typeface="Calibri (Body)"/>
              <a:ea typeface="Times New Roman" panose="02020603050405020304" pitchFamily="18" charset="0"/>
              <a:cs typeface="Arial" panose="020B0604020202020204" pitchFamily="34" charset="0"/>
            </a:endParaRPr>
          </a:p>
          <a:p>
            <a:pPr marL="285750" marR="0" indent="-285750">
              <a:spcBef>
                <a:spcPts val="0"/>
              </a:spcBef>
              <a:spcAft>
                <a:spcPts val="0"/>
              </a:spcAft>
              <a:buFont typeface="Wingdings" panose="05000000000000000000" pitchFamily="2" charset="2"/>
              <a:buChar char="§"/>
            </a:pPr>
            <a:r>
              <a:rPr lang="en-US" sz="1400" dirty="0">
                <a:latin typeface="Calibri (Body)"/>
                <a:ea typeface="Times New Roman" panose="02020603050405020304" pitchFamily="18" charset="0"/>
                <a:cs typeface="Arial" panose="020B0604020202020204" pitchFamily="34" charset="0"/>
              </a:rPr>
              <a:t>Reappointments must be approved by Office of Graduate Studies via AggieService. Service request path: Academic &gt; Postdoctoral Appointments &gt; Renewal / Extension.</a:t>
            </a:r>
          </a:p>
          <a:p>
            <a:pPr marL="285750" marR="0" indent="-285750">
              <a:spcBef>
                <a:spcPts val="0"/>
              </a:spcBef>
              <a:spcAft>
                <a:spcPts val="0"/>
              </a:spcAft>
              <a:buFont typeface="Wingdings" panose="05000000000000000000" pitchFamily="2" charset="2"/>
              <a:buChar char="§"/>
            </a:pPr>
            <a:r>
              <a:rPr lang="en-US" sz="1400" dirty="0">
                <a:effectLst/>
                <a:latin typeface="Calibri (Body)"/>
                <a:ea typeface="Times New Roman" panose="02020603050405020304" pitchFamily="18" charset="0"/>
                <a:cs typeface="Arial" panose="020B0604020202020204" pitchFamily="34" charset="0"/>
              </a:rPr>
              <a:t>After the Renewal / Extension case is approved by Office of Graduate Studies, please submit a Job Changes case in AggieService to initiate the data entry into UCPath. </a:t>
            </a:r>
            <a:endParaRPr lang="en-US" sz="1400" dirty="0">
              <a:effectLst/>
              <a:latin typeface="Calibri (Body)"/>
              <a:ea typeface="Times New Roman" panose="02020603050405020304" pitchFamily="18" charset="0"/>
              <a:cs typeface="Times New Roman" panose="02020603050405020304" pitchFamily="18" charset="0"/>
            </a:endParaRPr>
          </a:p>
        </p:txBody>
      </p:sp>
      <p:graphicFrame>
        <p:nvGraphicFramePr>
          <p:cNvPr id="7" name="Table 6">
            <a:extLst>
              <a:ext uri="{FF2B5EF4-FFF2-40B4-BE49-F238E27FC236}">
                <a16:creationId xmlns:a16="http://schemas.microsoft.com/office/drawing/2014/main" id="{DB2F8525-F75A-4F4B-D20D-B311D9BF8D42}"/>
              </a:ext>
            </a:extLst>
          </p:cNvPr>
          <p:cNvGraphicFramePr>
            <a:graphicFrameLocks noGrp="1"/>
          </p:cNvGraphicFramePr>
          <p:nvPr/>
        </p:nvGraphicFramePr>
        <p:xfrm>
          <a:off x="6400800" y="1318260"/>
          <a:ext cx="5562600" cy="2819401"/>
        </p:xfrm>
        <a:graphic>
          <a:graphicData uri="http://schemas.openxmlformats.org/drawingml/2006/table">
            <a:tbl>
              <a:tblPr firstRow="1" bandRow="1">
                <a:tableStyleId>{5C22544A-7EE6-4342-B048-85BDC9FD1C3A}</a:tableStyleId>
              </a:tblPr>
              <a:tblGrid>
                <a:gridCol w="1968304">
                  <a:extLst>
                    <a:ext uri="{9D8B030D-6E8A-4147-A177-3AD203B41FA5}">
                      <a16:colId xmlns:a16="http://schemas.microsoft.com/office/drawing/2014/main" val="373206852"/>
                    </a:ext>
                  </a:extLst>
                </a:gridCol>
                <a:gridCol w="2305402">
                  <a:extLst>
                    <a:ext uri="{9D8B030D-6E8A-4147-A177-3AD203B41FA5}">
                      <a16:colId xmlns:a16="http://schemas.microsoft.com/office/drawing/2014/main" val="4233217357"/>
                    </a:ext>
                  </a:extLst>
                </a:gridCol>
                <a:gridCol w="1288894">
                  <a:extLst>
                    <a:ext uri="{9D8B030D-6E8A-4147-A177-3AD203B41FA5}">
                      <a16:colId xmlns:a16="http://schemas.microsoft.com/office/drawing/2014/main" val="3202809288"/>
                    </a:ext>
                  </a:extLst>
                </a:gridCol>
              </a:tblGrid>
              <a:tr h="494074">
                <a:tc gridSpan="3">
                  <a:txBody>
                    <a:bodyPr/>
                    <a:lstStyle/>
                    <a:p>
                      <a:pPr marL="0" marR="0" algn="ctr">
                        <a:spcBef>
                          <a:spcPts val="0"/>
                        </a:spcBef>
                        <a:spcAft>
                          <a:spcPts val="0"/>
                        </a:spcAft>
                      </a:pPr>
                      <a:r>
                        <a:rPr lang="en-US" sz="1200" dirty="0">
                          <a:effectLst/>
                          <a:latin typeface="Arial" panose="020B0604020202020204" pitchFamily="34" charset="0"/>
                          <a:ea typeface="Times New Roman" panose="02020603050405020304" pitchFamily="18" charset="0"/>
                          <a:cs typeface="Times New Roman" panose="02020603050405020304" pitchFamily="18" charset="0"/>
                        </a:rPr>
                        <a:t>Postdoctoral Scholars</a:t>
                      </a: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marL="0" marR="0" algn="ctr">
                        <a:spcBef>
                          <a:spcPts val="0"/>
                        </a:spcBef>
                        <a:spcAft>
                          <a:spcPts val="0"/>
                        </a:spcAft>
                      </a:pP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marL="0" marR="0" algn="ctr">
                        <a:spcBef>
                          <a:spcPts val="0"/>
                        </a:spcBef>
                        <a:spcAft>
                          <a:spcPts val="0"/>
                        </a:spcAft>
                      </a:pP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lnL w="12700" cmpd="sng">
                      <a:noFill/>
                    </a:lnL>
                    <a:lnR w="12700" cmpd="sng">
                      <a:noFill/>
                    </a:lnR>
                    <a:lnT w="12700" cmpd="sng">
                      <a:noFill/>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3269232192"/>
                  </a:ext>
                </a:extLst>
              </a:tr>
              <a:tr h="604834">
                <a:tc>
                  <a:txBody>
                    <a:bodyPr/>
                    <a:lstStyle/>
                    <a:p>
                      <a:pPr marL="0" marR="0" algn="ctr">
                        <a:spcBef>
                          <a:spcPts val="0"/>
                        </a:spcBef>
                        <a:spcAft>
                          <a:spcPts val="0"/>
                        </a:spcAft>
                      </a:pPr>
                      <a:r>
                        <a:rPr lang="en-US" sz="1200" b="1" dirty="0">
                          <a:effectLst/>
                          <a:latin typeface="Arial" panose="020B0604020202020204" pitchFamily="34" charset="0"/>
                          <a:ea typeface="Times New Roman" panose="02020603050405020304" pitchFamily="18" charset="0"/>
                          <a:cs typeface="Arial" panose="020B0604020202020204" pitchFamily="34" charset="0"/>
                        </a:rPr>
                        <a:t>Academic Title Codes</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b="1" dirty="0">
                          <a:effectLst/>
                          <a:latin typeface="Arial" panose="020B0604020202020204" pitchFamily="34" charset="0"/>
                          <a:ea typeface="Times New Roman" panose="02020603050405020304" pitchFamily="18" charset="0"/>
                          <a:cs typeface="Arial" panose="020B0604020202020204" pitchFamily="34" charset="0"/>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lnT w="38100" cmpd="sng">
                      <a:noFill/>
                    </a:lnT>
                  </a:tcPr>
                </a:tc>
                <a:tc>
                  <a:txBody>
                    <a:bodyPr/>
                    <a:lstStyle/>
                    <a:p>
                      <a:pPr marL="0" marR="0" algn="ctr">
                        <a:spcBef>
                          <a:spcPts val="0"/>
                        </a:spcBef>
                        <a:spcAft>
                          <a:spcPts val="0"/>
                        </a:spcAft>
                      </a:pPr>
                      <a:r>
                        <a:rPr lang="en-US" sz="1200" b="1" dirty="0">
                          <a:effectLst/>
                          <a:latin typeface="Arial" panose="020B0604020202020204" pitchFamily="34" charset="0"/>
                          <a:ea typeface="Times New Roman" panose="02020603050405020304" pitchFamily="18" charset="0"/>
                          <a:cs typeface="Times New Roman" panose="02020603050405020304" pitchFamily="18" charset="0"/>
                        </a:rPr>
                        <a:t>Academic Title</a:t>
                      </a:r>
                    </a:p>
                  </a:txBody>
                  <a:tcPr marL="68580" marR="68580" marT="0" marB="0" anchor="ctr">
                    <a:lnT w="38100" cmpd="sng">
                      <a:noFill/>
                    </a:lnT>
                  </a:tcPr>
                </a:tc>
                <a:tc>
                  <a:txBody>
                    <a:bodyPr/>
                    <a:lstStyle/>
                    <a:p>
                      <a:pPr marL="0" marR="0" algn="ctr">
                        <a:spcBef>
                          <a:spcPts val="0"/>
                        </a:spcBef>
                        <a:spcAft>
                          <a:spcPts val="0"/>
                        </a:spcAft>
                      </a:pPr>
                      <a:r>
                        <a:rPr lang="en-US" sz="1200" b="1" dirty="0">
                          <a:effectLst/>
                          <a:latin typeface="Arial" panose="020B0604020202020204" pitchFamily="34" charset="0"/>
                          <a:ea typeface="Times New Roman" panose="02020603050405020304" pitchFamily="18" charset="0"/>
                          <a:cs typeface="Times New Roman" panose="02020603050405020304" pitchFamily="18" charset="0"/>
                        </a:rPr>
                        <a:t>Reappointment Period</a:t>
                      </a:r>
                    </a:p>
                  </a:txBody>
                  <a:tcPr marL="68580" marR="68580" marT="0" marB="0" anchor="ctr">
                    <a:lnT w="38100" cmpd="sng">
                      <a:noFill/>
                    </a:lnT>
                  </a:tcPr>
                </a:tc>
                <a:extLst>
                  <a:ext uri="{0D108BD9-81ED-4DB2-BD59-A6C34878D82A}">
                    <a16:rowId xmlns:a16="http://schemas.microsoft.com/office/drawing/2014/main" val="145762584"/>
                  </a:ext>
                </a:extLst>
              </a:tr>
              <a:tr h="497298">
                <a:tc>
                  <a:txBody>
                    <a:bodyPr/>
                    <a:lstStyle/>
                    <a:p>
                      <a:pPr marL="0" marR="0">
                        <a:spcBef>
                          <a:spcPts val="0"/>
                        </a:spcBef>
                        <a:spcAft>
                          <a:spcPts val="0"/>
                        </a:spcAft>
                        <a:tabLst>
                          <a:tab pos="0" algn="l"/>
                        </a:tabLst>
                      </a:pPr>
                      <a:r>
                        <a:rPr lang="en-US" sz="1000" dirty="0">
                          <a:effectLst/>
                          <a:latin typeface="Arial" panose="020B0604020202020204" pitchFamily="34" charset="0"/>
                          <a:ea typeface="Times New Roman" panose="02020603050405020304" pitchFamily="18" charset="0"/>
                          <a:cs typeface="Arial" panose="020B0604020202020204" pitchFamily="34" charset="0"/>
                        </a:rPr>
                        <a:t>003252</a:t>
                      </a:r>
                    </a:p>
                    <a:p>
                      <a:pPr marL="0" marR="0">
                        <a:spcBef>
                          <a:spcPts val="0"/>
                        </a:spcBef>
                        <a:spcAft>
                          <a:spcPts val="0"/>
                        </a:spcAft>
                        <a:tabLst>
                          <a:tab pos="0" algn="l"/>
                        </a:tabLst>
                      </a:pPr>
                      <a:r>
                        <a:rPr lang="en-US" sz="1000" dirty="0">
                          <a:effectLst/>
                          <a:latin typeface="Arial" panose="020B0604020202020204" pitchFamily="34" charset="0"/>
                          <a:ea typeface="Times New Roman" panose="02020603050405020304" pitchFamily="18" charset="0"/>
                          <a:cs typeface="Arial" panose="020B0604020202020204" pitchFamily="34" charset="0"/>
                        </a:rPr>
                        <a:t>003255</a:t>
                      </a:r>
                    </a:p>
                  </a:txBody>
                  <a:tcPr marL="68580" marR="68580" marT="0" marB="0"/>
                </a:tc>
                <a:tc>
                  <a:txBody>
                    <a:bodyPr/>
                    <a:lstStyle/>
                    <a:p>
                      <a:pPr marL="0" marR="0">
                        <a:spcBef>
                          <a:spcPts val="0"/>
                        </a:spcBef>
                        <a:spcAft>
                          <a:spcPts val="0"/>
                        </a:spcAft>
                        <a:tabLst>
                          <a:tab pos="0" algn="l"/>
                        </a:tabLs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Postdoctoral Scholar Employee</a:t>
                      </a:r>
                    </a:p>
                    <a:p>
                      <a:pPr marL="0" marR="0">
                        <a:spcBef>
                          <a:spcPts val="0"/>
                        </a:spcBef>
                        <a:spcAft>
                          <a:spcPts val="0"/>
                        </a:spcAft>
                        <a:tabLst>
                          <a:tab pos="0" algn="l"/>
                        </a:tabLs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Postdoctoral Scholar Employee NEX</a:t>
                      </a:r>
                    </a:p>
                  </a:txBody>
                  <a:tcPr marL="68580" marR="68580" marT="0" marB="0" anchor="ctr"/>
                </a:tc>
                <a:tc>
                  <a:txBody>
                    <a:bodyPr/>
                    <a:lstStyle/>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1 year</a:t>
                      </a:r>
                    </a:p>
                  </a:txBody>
                  <a:tcPr marL="68580" marR="68580" marT="0" marB="0" anchor="ctr"/>
                </a:tc>
                <a:extLst>
                  <a:ext uri="{0D108BD9-81ED-4DB2-BD59-A6C34878D82A}">
                    <a16:rowId xmlns:a16="http://schemas.microsoft.com/office/drawing/2014/main" val="901587055"/>
                  </a:ext>
                </a:extLst>
              </a:tr>
              <a:tr h="613595">
                <a:tc>
                  <a:txBody>
                    <a:bodyPr/>
                    <a:lstStyle/>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Arial" panose="020B0604020202020204" pitchFamily="34" charset="0"/>
                        </a:rPr>
                        <a:t>003253</a:t>
                      </a:r>
                    </a:p>
                  </a:txBody>
                  <a:tcPr marL="68580" marR="68580" marT="0" marB="0"/>
                </a:tc>
                <a:tc>
                  <a:txBody>
                    <a:bodyPr/>
                    <a:lstStyle/>
                    <a:p>
                      <a:pPr marL="0" marR="0">
                        <a:spcBef>
                          <a:spcPts val="0"/>
                        </a:spcBef>
                        <a:spcAft>
                          <a:spcPts val="0"/>
                        </a:spcAft>
                      </a:pPr>
                      <a:r>
                        <a:rPr lang="en-US" sz="1000" b="0" dirty="0">
                          <a:effectLst/>
                          <a:latin typeface="Arial" panose="020B0604020202020204" pitchFamily="34" charset="0"/>
                          <a:ea typeface="Times New Roman" panose="02020603050405020304" pitchFamily="18" charset="0"/>
                          <a:cs typeface="Times New Roman" panose="02020603050405020304" pitchFamily="18" charset="0"/>
                        </a:rPr>
                        <a:t>Postdoctoral Scholar Fellow</a:t>
                      </a:r>
                    </a:p>
                  </a:txBody>
                  <a:tcPr marL="68580" marR="68580" marT="0" marB="0" anchor="ctr"/>
                </a:tc>
                <a:tc>
                  <a:txBody>
                    <a:bodyPr/>
                    <a:lstStyle/>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Minimum duration equal to the duration of the fellowship </a:t>
                      </a:r>
                    </a:p>
                  </a:txBody>
                  <a:tcPr marL="68580" marR="68580" marT="0" marB="0" anchor="ctr"/>
                </a:tc>
                <a:extLst>
                  <a:ext uri="{0D108BD9-81ED-4DB2-BD59-A6C34878D82A}">
                    <a16:rowId xmlns:a16="http://schemas.microsoft.com/office/drawing/2014/main" val="475723520"/>
                  </a:ext>
                </a:extLst>
              </a:tr>
              <a:tr h="497298">
                <a:tc>
                  <a:txBody>
                    <a:bodyPr/>
                    <a:lstStyle/>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003254</a:t>
                      </a:r>
                    </a:p>
                  </a:txBody>
                  <a:tcPr marL="68580" marR="68580" marT="0" marB="0"/>
                </a:tc>
                <a:tc>
                  <a:txBody>
                    <a:bodyPr/>
                    <a:lstStyle/>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Postdoctoral Scholar Paid Direct</a:t>
                      </a:r>
                    </a:p>
                  </a:txBody>
                  <a:tcPr marL="68580" marR="68580" marT="0" marB="0" anchor="ctr"/>
                </a:tc>
                <a:tc>
                  <a:txBody>
                    <a:bodyPr/>
                    <a:lstStyle/>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Minimum duration equal to the duration of the extramural funding</a:t>
                      </a:r>
                    </a:p>
                  </a:txBody>
                  <a:tcPr marL="68580" marR="68580" marT="0" marB="0" anchor="ctr"/>
                </a:tc>
                <a:extLst>
                  <a:ext uri="{0D108BD9-81ED-4DB2-BD59-A6C34878D82A}">
                    <a16:rowId xmlns:a16="http://schemas.microsoft.com/office/drawing/2014/main" val="3527784030"/>
                  </a:ext>
                </a:extLst>
              </a:tr>
            </a:tbl>
          </a:graphicData>
        </a:graphic>
      </p:graphicFrame>
      <p:sp>
        <p:nvSpPr>
          <p:cNvPr id="4" name="TextBox 3">
            <a:extLst>
              <a:ext uri="{FF2B5EF4-FFF2-40B4-BE49-F238E27FC236}">
                <a16:creationId xmlns:a16="http://schemas.microsoft.com/office/drawing/2014/main" id="{C6194A68-9185-48A1-C1E3-86B5068C2A7D}"/>
              </a:ext>
            </a:extLst>
          </p:cNvPr>
          <p:cNvSpPr txBox="1"/>
          <p:nvPr/>
        </p:nvSpPr>
        <p:spPr>
          <a:xfrm>
            <a:off x="6400800" y="4364798"/>
            <a:ext cx="5562600" cy="2246769"/>
          </a:xfrm>
          <a:prstGeom prst="rect">
            <a:avLst/>
          </a:prstGeom>
          <a:noFill/>
        </p:spPr>
        <p:txBody>
          <a:bodyPr wrap="square" rtlCol="0">
            <a:spAutoFit/>
          </a:bodyPr>
          <a:lstStyle/>
          <a:p>
            <a:r>
              <a:rPr lang="en-US" sz="1400" b="1" u="sng" dirty="0"/>
              <a:t>Layoff Procedures</a:t>
            </a:r>
          </a:p>
          <a:p>
            <a:r>
              <a:rPr lang="en-US" sz="1400" i="1" dirty="0"/>
              <a:t>Layoff procedures apply to postdoctoral scholars laid off due to lack of funding.</a:t>
            </a:r>
          </a:p>
          <a:p>
            <a:pPr marL="285750" indent="-285750">
              <a:buFont typeface="Wingdings" panose="05000000000000000000" pitchFamily="2" charset="2"/>
              <a:buChar char="§"/>
            </a:pPr>
            <a:r>
              <a:rPr lang="en-US" sz="1400" dirty="0"/>
              <a:t>Prepare the layoff notification letter from the PI.</a:t>
            </a:r>
          </a:p>
          <a:p>
            <a:pPr marL="285750" indent="-285750">
              <a:buFont typeface="Wingdings" panose="05000000000000000000" pitchFamily="2" charset="2"/>
              <a:buChar char="§"/>
            </a:pPr>
            <a:r>
              <a:rPr lang="en-US" sz="1400" dirty="0"/>
              <a:t>Provide the postdoctoral scholar the letter at least 30 days in advance of the layoff.</a:t>
            </a:r>
          </a:p>
          <a:p>
            <a:pPr marL="285750" indent="-285750">
              <a:buFont typeface="Wingdings" panose="05000000000000000000" pitchFamily="2" charset="2"/>
              <a:buChar char="§"/>
            </a:pPr>
            <a:r>
              <a:rPr lang="en-US" sz="1400" dirty="0"/>
              <a:t>Send a copy of the layoff notification letter to OGS and ELR. UC Davis must notify the union within three business days.</a:t>
            </a:r>
          </a:p>
          <a:p>
            <a:pPr marL="285750" indent="-285750">
              <a:buFont typeface="Wingdings" panose="05000000000000000000" pitchFamily="2" charset="2"/>
              <a:buChar char="§"/>
            </a:pPr>
            <a:r>
              <a:rPr lang="en-US" sz="1400" dirty="0"/>
              <a:t>Submit a separation case in AggieService and upload the layoff notification letter.</a:t>
            </a:r>
          </a:p>
        </p:txBody>
      </p:sp>
    </p:spTree>
    <p:extLst>
      <p:ext uri="{BB962C8B-B14F-4D97-AF65-F5344CB8AC3E}">
        <p14:creationId xmlns:p14="http://schemas.microsoft.com/office/powerpoint/2010/main" val="28858807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81000" y="228600"/>
            <a:ext cx="111252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Volunteer Clinical Professor</a:t>
            </a:r>
          </a:p>
        </p:txBody>
      </p:sp>
      <p:sp>
        <p:nvSpPr>
          <p:cNvPr id="6" name="TextBox 5">
            <a:extLst>
              <a:ext uri="{FF2B5EF4-FFF2-40B4-BE49-F238E27FC236}">
                <a16:creationId xmlns:a16="http://schemas.microsoft.com/office/drawing/2014/main" id="{A906885C-8E78-9343-29B4-1B18C9BC9851}"/>
              </a:ext>
            </a:extLst>
          </p:cNvPr>
          <p:cNvSpPr txBox="1"/>
          <p:nvPr/>
        </p:nvSpPr>
        <p:spPr>
          <a:xfrm>
            <a:off x="152400" y="1143000"/>
            <a:ext cx="6172200" cy="5016758"/>
          </a:xfrm>
          <a:prstGeom prst="rect">
            <a:avLst/>
          </a:prstGeom>
          <a:noFill/>
        </p:spPr>
        <p:txBody>
          <a:bodyPr wrap="square">
            <a:spAutoFit/>
          </a:bodyPr>
          <a:lstStyle/>
          <a:p>
            <a:pPr marL="285750" indent="-274320">
              <a:buFont typeface="Wingdings" panose="05000000000000000000" pitchFamily="2" charset="2"/>
              <a:buChar char="§"/>
            </a:pPr>
            <a:r>
              <a:rPr lang="en-US" sz="1600" dirty="0">
                <a:effectLst/>
                <a:latin typeface="Calibri (Body)"/>
                <a:ea typeface="Times New Roman" panose="02020603050405020304" pitchFamily="18" charset="0"/>
                <a:cs typeface="Arial" panose="020B0604020202020204" pitchFamily="34" charset="0"/>
              </a:rPr>
              <a:t>All VCP reappointments must have a June 30 end date.</a:t>
            </a:r>
          </a:p>
          <a:p>
            <a:pPr marL="285750" indent="-274320">
              <a:buFont typeface="Wingdings" panose="05000000000000000000" pitchFamily="2" charset="2"/>
              <a:buChar char="§"/>
            </a:pPr>
            <a:r>
              <a:rPr lang="en-US" sz="1600" dirty="0">
                <a:latin typeface="Calibri (Body)"/>
                <a:ea typeface="Times New Roman" panose="02020603050405020304" pitchFamily="18" charset="0"/>
                <a:cs typeface="Arial" panose="020B0604020202020204" pitchFamily="34" charset="0"/>
              </a:rPr>
              <a:t>VCP reappointments may not exceed five (5) years in length per reappointment request.</a:t>
            </a:r>
          </a:p>
          <a:p>
            <a:pPr marL="285750" indent="-274320">
              <a:buFont typeface="Wingdings" panose="05000000000000000000" pitchFamily="2" charset="2"/>
              <a:buChar char="§"/>
            </a:pPr>
            <a:r>
              <a:rPr lang="en-US" sz="1600" dirty="0">
                <a:effectLst/>
                <a:latin typeface="Calibri (Body)"/>
                <a:ea typeface="Times New Roman" panose="02020603050405020304" pitchFamily="18" charset="0"/>
                <a:cs typeface="Arial" panose="020B0604020202020204" pitchFamily="34" charset="0"/>
              </a:rPr>
              <a:t>VCP reappointments must be requested via an Exemption in Recruit. Upload all teaching records since last appointment/reappointment to the Exemption. Upload a current Appendix A, if applicable. </a:t>
            </a:r>
          </a:p>
          <a:p>
            <a:pPr marL="285750" indent="-274320">
              <a:buFont typeface="Wingdings" panose="05000000000000000000" pitchFamily="2" charset="2"/>
              <a:buChar char="§"/>
            </a:pPr>
            <a:r>
              <a:rPr lang="en-US" sz="1600" dirty="0">
                <a:latin typeface="Calibri (Body)"/>
                <a:ea typeface="Times New Roman" panose="02020603050405020304" pitchFamily="18" charset="0"/>
                <a:cs typeface="Arial" panose="020B0604020202020204" pitchFamily="34" charset="0"/>
              </a:rPr>
              <a:t>Exemption must be approved before submitting a Job Changes case in AggieService.</a:t>
            </a:r>
            <a:endParaRPr lang="en-US" sz="1600" dirty="0">
              <a:effectLst/>
              <a:latin typeface="Calibri (Body)"/>
              <a:ea typeface="Times New Roman" panose="02020603050405020304" pitchFamily="18" charset="0"/>
              <a:cs typeface="Arial" panose="020B0604020202020204" pitchFamily="34" charset="0"/>
            </a:endParaRPr>
          </a:p>
          <a:p>
            <a:pPr marL="285750" indent="-274320">
              <a:buFont typeface="Wingdings" panose="05000000000000000000" pitchFamily="2" charset="2"/>
              <a:buChar char="§"/>
            </a:pPr>
            <a:r>
              <a:rPr lang="en-US" sz="1600" dirty="0">
                <a:effectLst/>
                <a:latin typeface="Calibri (Body)"/>
                <a:ea typeface="Times New Roman" panose="02020603050405020304" pitchFamily="18" charset="0"/>
                <a:cs typeface="Arial" panose="020B0604020202020204" pitchFamily="34" charset="0"/>
              </a:rPr>
              <a:t>Detailed instructions and deadlines were sent out in the VCP Annual Call</a:t>
            </a:r>
            <a:r>
              <a:rPr lang="en-US" sz="1600" dirty="0">
                <a:latin typeface="Calibri (Body)"/>
                <a:ea typeface="Times New Roman" panose="02020603050405020304" pitchFamily="18" charset="0"/>
                <a:cs typeface="Arial" panose="020B0604020202020204" pitchFamily="34" charset="0"/>
              </a:rPr>
              <a:t> </a:t>
            </a:r>
            <a:r>
              <a:rPr lang="en-US" sz="1600" dirty="0">
                <a:effectLst/>
                <a:latin typeface="Calibri (Body)"/>
                <a:ea typeface="Times New Roman" panose="02020603050405020304" pitchFamily="18" charset="0"/>
                <a:cs typeface="Arial" panose="020B0604020202020204" pitchFamily="34" charset="0"/>
              </a:rPr>
              <a:t>to departments on March 26</a:t>
            </a:r>
            <a:r>
              <a:rPr lang="en-US" sz="1600" baseline="30000" dirty="0">
                <a:effectLst/>
                <a:latin typeface="Calibri (Body)"/>
                <a:ea typeface="Times New Roman" panose="02020603050405020304" pitchFamily="18" charset="0"/>
                <a:cs typeface="Arial" panose="020B0604020202020204" pitchFamily="34" charset="0"/>
              </a:rPr>
              <a:t>th</a:t>
            </a:r>
            <a:r>
              <a:rPr lang="en-US" sz="1600" dirty="0">
                <a:effectLst/>
                <a:latin typeface="Calibri (Body)"/>
                <a:ea typeface="Times New Roman" panose="02020603050405020304" pitchFamily="18" charset="0"/>
                <a:cs typeface="Arial" panose="020B0604020202020204" pitchFamily="34" charset="0"/>
              </a:rPr>
              <a:t>.</a:t>
            </a:r>
          </a:p>
          <a:p>
            <a:pPr marL="285750" indent="-274320">
              <a:buFont typeface="Wingdings" panose="05000000000000000000" pitchFamily="2" charset="2"/>
              <a:buChar char="§"/>
            </a:pPr>
            <a:endParaRPr lang="en-US" sz="1600" dirty="0">
              <a:effectLst/>
              <a:latin typeface="Calibri (Body)"/>
              <a:ea typeface="Times New Roman" panose="02020603050405020304" pitchFamily="18" charset="0"/>
              <a:cs typeface="Arial" panose="020B0604020202020204" pitchFamily="34" charset="0"/>
            </a:endParaRPr>
          </a:p>
          <a:p>
            <a:pPr marL="285750" marR="0" indent="-285750">
              <a:spcBef>
                <a:spcPts val="0"/>
              </a:spcBef>
              <a:spcAft>
                <a:spcPts val="0"/>
              </a:spcAft>
              <a:buFont typeface="Wingdings" panose="05000000000000000000" pitchFamily="2" charset="2"/>
              <a:buChar char="§"/>
            </a:pPr>
            <a:r>
              <a:rPr lang="en-US" sz="1600" dirty="0">
                <a:effectLst/>
                <a:latin typeface="Calibri (Body)"/>
                <a:ea typeface="Times New Roman" panose="02020603050405020304" pitchFamily="18" charset="0"/>
                <a:cs typeface="Arial" panose="020B0604020202020204" pitchFamily="34" charset="0"/>
              </a:rPr>
              <a:t>VCP appointments end at their specified end date. </a:t>
            </a:r>
          </a:p>
          <a:p>
            <a:pPr marL="285750" marR="0" indent="-285750">
              <a:spcBef>
                <a:spcPts val="0"/>
              </a:spcBef>
              <a:spcAft>
                <a:spcPts val="0"/>
              </a:spcAft>
              <a:buFont typeface="Wingdings" panose="05000000000000000000" pitchFamily="2" charset="2"/>
              <a:buChar char="§"/>
            </a:pPr>
            <a:r>
              <a:rPr lang="en-US" sz="1600" dirty="0">
                <a:latin typeface="Calibri (Body)"/>
                <a:ea typeface="Times New Roman" panose="02020603050405020304" pitchFamily="18" charset="0"/>
                <a:cs typeface="Arial" panose="020B0604020202020204" pitchFamily="34" charset="0"/>
              </a:rPr>
              <a:t>Notice of non-reappointment is not required if the appointment shall end at the specified end date. </a:t>
            </a:r>
          </a:p>
          <a:p>
            <a:pPr marL="285750" marR="0" indent="-285750">
              <a:spcBef>
                <a:spcPts val="0"/>
              </a:spcBef>
              <a:spcAft>
                <a:spcPts val="0"/>
              </a:spcAft>
              <a:buFont typeface="Wingdings" panose="05000000000000000000" pitchFamily="2" charset="2"/>
              <a:buChar char="§"/>
            </a:pPr>
            <a:r>
              <a:rPr lang="en-US" sz="1600" dirty="0">
                <a:latin typeface="Calibri (Body)"/>
                <a:ea typeface="Times New Roman" panose="02020603050405020304" pitchFamily="18" charset="0"/>
                <a:cs typeface="Arial" panose="020B0604020202020204" pitchFamily="34" charset="0"/>
              </a:rPr>
              <a:t>A separation case in AggieService is required to initiate termination of a VCP appointment. These appointments do not auto-terminate.</a:t>
            </a:r>
            <a:endParaRPr lang="en-US" sz="1600" dirty="0">
              <a:effectLst/>
              <a:latin typeface="Calibri (Body)"/>
              <a:ea typeface="Times New Roman" panose="02020603050405020304" pitchFamily="18" charset="0"/>
              <a:cs typeface="Arial" panose="020B0604020202020204" pitchFamily="34" charset="0"/>
            </a:endParaRPr>
          </a:p>
          <a:p>
            <a:pPr marL="285750" marR="0" indent="-285750">
              <a:spcBef>
                <a:spcPts val="0"/>
              </a:spcBef>
              <a:spcAft>
                <a:spcPts val="0"/>
              </a:spcAft>
              <a:buFont typeface="Wingdings" panose="05000000000000000000" pitchFamily="2" charset="2"/>
              <a:buChar char="§"/>
            </a:pPr>
            <a:endParaRPr lang="en-US" sz="1600" dirty="0">
              <a:latin typeface="Calibri (Body)"/>
              <a:ea typeface="Times New Roman" panose="02020603050405020304" pitchFamily="18" charset="0"/>
              <a:cs typeface="Arial" panose="020B0604020202020204" pitchFamily="34" charset="0"/>
            </a:endParaRPr>
          </a:p>
          <a:p>
            <a:pPr marL="285750" marR="0" indent="-285750">
              <a:spcBef>
                <a:spcPts val="0"/>
              </a:spcBef>
              <a:spcAft>
                <a:spcPts val="0"/>
              </a:spcAft>
              <a:buFont typeface="Wingdings" panose="05000000000000000000" pitchFamily="2" charset="2"/>
              <a:buChar char="§"/>
            </a:pPr>
            <a:r>
              <a:rPr lang="en-US" sz="1600" b="1" u="sng" dirty="0">
                <a:effectLst/>
                <a:latin typeface="Calibri (Body)"/>
                <a:ea typeface="Times New Roman" panose="02020603050405020304" pitchFamily="18" charset="0"/>
                <a:cs typeface="Arial" panose="020B0604020202020204" pitchFamily="34" charset="0"/>
              </a:rPr>
              <a:t>Reminder:</a:t>
            </a:r>
            <a:r>
              <a:rPr lang="en-US" sz="1600" dirty="0">
                <a:effectLst/>
                <a:latin typeface="Calibri (Body)"/>
                <a:ea typeface="Times New Roman" panose="02020603050405020304" pitchFamily="18" charset="0"/>
                <a:cs typeface="Arial" panose="020B0604020202020204" pitchFamily="34" charset="0"/>
              </a:rPr>
              <a:t> Termination prior to the specified end date requires a 30-day notice. The VCP 30 Day Termination Letter Template is available on our website.</a:t>
            </a:r>
            <a:endParaRPr lang="en-US" sz="1600" dirty="0">
              <a:effectLst/>
              <a:latin typeface="Calibri (Body)"/>
              <a:ea typeface="Times New Roman" panose="02020603050405020304" pitchFamily="18" charset="0"/>
              <a:cs typeface="Times New Roman" panose="02020603050405020304" pitchFamily="18" charset="0"/>
            </a:endParaRPr>
          </a:p>
        </p:txBody>
      </p:sp>
      <p:graphicFrame>
        <p:nvGraphicFramePr>
          <p:cNvPr id="7" name="Table 6">
            <a:extLst>
              <a:ext uri="{FF2B5EF4-FFF2-40B4-BE49-F238E27FC236}">
                <a16:creationId xmlns:a16="http://schemas.microsoft.com/office/drawing/2014/main" id="{DB2F8525-F75A-4F4B-D20D-B311D9BF8D42}"/>
              </a:ext>
            </a:extLst>
          </p:cNvPr>
          <p:cNvGraphicFramePr>
            <a:graphicFrameLocks noGrp="1"/>
          </p:cNvGraphicFramePr>
          <p:nvPr/>
        </p:nvGraphicFramePr>
        <p:xfrm>
          <a:off x="6477000" y="1676399"/>
          <a:ext cx="5562600" cy="2707099"/>
        </p:xfrm>
        <a:graphic>
          <a:graphicData uri="http://schemas.openxmlformats.org/drawingml/2006/table">
            <a:tbl>
              <a:tblPr firstRow="1" bandRow="1">
                <a:tableStyleId>{5C22544A-7EE6-4342-B048-85BDC9FD1C3A}</a:tableStyleId>
              </a:tblPr>
              <a:tblGrid>
                <a:gridCol w="1968304">
                  <a:extLst>
                    <a:ext uri="{9D8B030D-6E8A-4147-A177-3AD203B41FA5}">
                      <a16:colId xmlns:a16="http://schemas.microsoft.com/office/drawing/2014/main" val="373206852"/>
                    </a:ext>
                  </a:extLst>
                </a:gridCol>
                <a:gridCol w="2305402">
                  <a:extLst>
                    <a:ext uri="{9D8B030D-6E8A-4147-A177-3AD203B41FA5}">
                      <a16:colId xmlns:a16="http://schemas.microsoft.com/office/drawing/2014/main" val="4233217357"/>
                    </a:ext>
                  </a:extLst>
                </a:gridCol>
                <a:gridCol w="1288894">
                  <a:extLst>
                    <a:ext uri="{9D8B030D-6E8A-4147-A177-3AD203B41FA5}">
                      <a16:colId xmlns:a16="http://schemas.microsoft.com/office/drawing/2014/main" val="3202809288"/>
                    </a:ext>
                  </a:extLst>
                </a:gridCol>
              </a:tblGrid>
              <a:tr h="494074">
                <a:tc gridSpan="3">
                  <a:txBody>
                    <a:bodyPr/>
                    <a:lstStyle/>
                    <a:p>
                      <a:pPr marL="0" marR="0" algn="ctr">
                        <a:spcBef>
                          <a:spcPts val="0"/>
                        </a:spcBef>
                        <a:spcAft>
                          <a:spcPts val="0"/>
                        </a:spcAft>
                      </a:pPr>
                      <a:r>
                        <a:rPr lang="en-US" sz="1200" dirty="0">
                          <a:effectLst/>
                          <a:latin typeface="Arial" panose="020B0604020202020204" pitchFamily="34" charset="0"/>
                          <a:ea typeface="Times New Roman" panose="02020603050405020304" pitchFamily="18" charset="0"/>
                          <a:cs typeface="Times New Roman" panose="02020603050405020304" pitchFamily="18" charset="0"/>
                        </a:rPr>
                        <a:t>Volunteer Clinical Professor</a:t>
                      </a: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marL="0" marR="0" algn="ctr">
                        <a:spcBef>
                          <a:spcPts val="0"/>
                        </a:spcBef>
                        <a:spcAft>
                          <a:spcPts val="0"/>
                        </a:spcAft>
                      </a:pP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marL="0" marR="0" algn="ctr">
                        <a:spcBef>
                          <a:spcPts val="0"/>
                        </a:spcBef>
                        <a:spcAft>
                          <a:spcPts val="0"/>
                        </a:spcAft>
                      </a:pP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lnL w="12700" cmpd="sng">
                      <a:noFill/>
                    </a:lnL>
                    <a:lnR w="12700" cmpd="sng">
                      <a:noFill/>
                    </a:lnR>
                    <a:lnT w="12700" cmpd="sng">
                      <a:noFill/>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3269232192"/>
                  </a:ext>
                </a:extLst>
              </a:tr>
              <a:tr h="604834">
                <a:tc>
                  <a:txBody>
                    <a:bodyPr/>
                    <a:lstStyle/>
                    <a:p>
                      <a:pPr marL="0" marR="0" algn="ctr">
                        <a:spcBef>
                          <a:spcPts val="0"/>
                        </a:spcBef>
                        <a:spcAft>
                          <a:spcPts val="0"/>
                        </a:spcAft>
                      </a:pPr>
                      <a:r>
                        <a:rPr lang="en-US" sz="1200" b="1" dirty="0">
                          <a:effectLst/>
                          <a:latin typeface="Arial" panose="020B0604020202020204" pitchFamily="34" charset="0"/>
                          <a:ea typeface="Times New Roman" panose="02020603050405020304" pitchFamily="18" charset="0"/>
                          <a:cs typeface="Arial" panose="020B0604020202020204" pitchFamily="34" charset="0"/>
                        </a:rPr>
                        <a:t>Academic Title Codes</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b="1" dirty="0">
                          <a:effectLst/>
                          <a:latin typeface="Arial" panose="020B0604020202020204" pitchFamily="34" charset="0"/>
                          <a:ea typeface="Times New Roman" panose="02020603050405020304" pitchFamily="18" charset="0"/>
                          <a:cs typeface="Arial" panose="020B0604020202020204" pitchFamily="34" charset="0"/>
                        </a:rPr>
                        <a:t> </a:t>
                      </a:r>
                      <a:endParaRPr lang="en-US"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lnT w="38100" cmpd="sng">
                      <a:noFill/>
                    </a:lnT>
                  </a:tcPr>
                </a:tc>
                <a:tc>
                  <a:txBody>
                    <a:bodyPr/>
                    <a:lstStyle/>
                    <a:p>
                      <a:pPr marL="0" marR="0" algn="ctr">
                        <a:spcBef>
                          <a:spcPts val="0"/>
                        </a:spcBef>
                        <a:spcAft>
                          <a:spcPts val="0"/>
                        </a:spcAft>
                      </a:pPr>
                      <a:r>
                        <a:rPr lang="en-US" sz="1200" b="1" dirty="0">
                          <a:effectLst/>
                          <a:latin typeface="Arial" panose="020B0604020202020204" pitchFamily="34" charset="0"/>
                          <a:ea typeface="Times New Roman" panose="02020603050405020304" pitchFamily="18" charset="0"/>
                          <a:cs typeface="Times New Roman" panose="02020603050405020304" pitchFamily="18" charset="0"/>
                        </a:rPr>
                        <a:t>Academic Title</a:t>
                      </a:r>
                    </a:p>
                  </a:txBody>
                  <a:tcPr marL="68580" marR="68580" marT="0" marB="0" anchor="ctr">
                    <a:lnT w="38100" cmpd="sng">
                      <a:noFill/>
                    </a:lnT>
                  </a:tcPr>
                </a:tc>
                <a:tc>
                  <a:txBody>
                    <a:bodyPr/>
                    <a:lstStyle/>
                    <a:p>
                      <a:pPr marL="0" marR="0" algn="ctr">
                        <a:spcBef>
                          <a:spcPts val="0"/>
                        </a:spcBef>
                        <a:spcAft>
                          <a:spcPts val="0"/>
                        </a:spcAft>
                      </a:pPr>
                      <a:r>
                        <a:rPr lang="en-US" sz="1200" b="1" dirty="0">
                          <a:effectLst/>
                          <a:latin typeface="Arial" panose="020B0604020202020204" pitchFamily="34" charset="0"/>
                          <a:ea typeface="Times New Roman" panose="02020603050405020304" pitchFamily="18" charset="0"/>
                          <a:cs typeface="Times New Roman" panose="02020603050405020304" pitchFamily="18" charset="0"/>
                        </a:rPr>
                        <a:t>Maximum Reappointment Period</a:t>
                      </a:r>
                    </a:p>
                  </a:txBody>
                  <a:tcPr marL="68580" marR="68580" marT="0" marB="0" anchor="ctr">
                    <a:lnT w="38100" cmpd="sng">
                      <a:noFill/>
                    </a:lnT>
                  </a:tcPr>
                </a:tc>
                <a:extLst>
                  <a:ext uri="{0D108BD9-81ED-4DB2-BD59-A6C34878D82A}">
                    <a16:rowId xmlns:a16="http://schemas.microsoft.com/office/drawing/2014/main" val="145762584"/>
                  </a:ext>
                </a:extLst>
              </a:tr>
              <a:tr h="497298">
                <a:tc>
                  <a:txBody>
                    <a:bodyPr/>
                    <a:lstStyle/>
                    <a:p>
                      <a:pPr marL="0" marR="0">
                        <a:spcBef>
                          <a:spcPts val="0"/>
                        </a:spcBef>
                        <a:spcAft>
                          <a:spcPts val="0"/>
                        </a:spcAft>
                        <a:tabLst>
                          <a:tab pos="0" algn="l"/>
                        </a:tabLst>
                      </a:pPr>
                      <a:r>
                        <a:rPr lang="en-US" sz="1000" dirty="0">
                          <a:effectLst/>
                          <a:latin typeface="Arial" panose="020B0604020202020204" pitchFamily="34" charset="0"/>
                          <a:ea typeface="Times New Roman" panose="02020603050405020304" pitchFamily="18" charset="0"/>
                          <a:cs typeface="Arial" panose="020B0604020202020204" pitchFamily="34" charset="0"/>
                        </a:rPr>
                        <a:t>002057</a:t>
                      </a:r>
                    </a:p>
                  </a:txBody>
                  <a:tcPr marL="68580" marR="68580" marT="0" marB="0"/>
                </a:tc>
                <a:tc>
                  <a:txBody>
                    <a:bodyPr/>
                    <a:lstStyle/>
                    <a:p>
                      <a:pPr marL="0" marR="0">
                        <a:spcBef>
                          <a:spcPts val="0"/>
                        </a:spcBef>
                        <a:spcAft>
                          <a:spcPts val="0"/>
                        </a:spcAft>
                        <a:tabLst>
                          <a:tab pos="0" algn="l"/>
                        </a:tabLs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Assistant Clinical Professor Volunteer</a:t>
                      </a:r>
                    </a:p>
                  </a:txBody>
                  <a:tcPr marL="68580" marR="68580" marT="0" marB="0" anchor="ctr"/>
                </a:tc>
                <a:tc>
                  <a:txBody>
                    <a:bodyPr/>
                    <a:lstStyle/>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5 years</a:t>
                      </a:r>
                    </a:p>
                  </a:txBody>
                  <a:tcPr marL="68580" marR="68580" marT="0" marB="0" anchor="ctr"/>
                </a:tc>
                <a:extLst>
                  <a:ext uri="{0D108BD9-81ED-4DB2-BD59-A6C34878D82A}">
                    <a16:rowId xmlns:a16="http://schemas.microsoft.com/office/drawing/2014/main" val="901587055"/>
                  </a:ext>
                </a:extLst>
              </a:tr>
              <a:tr h="613595">
                <a:tc>
                  <a:txBody>
                    <a:bodyPr/>
                    <a:lstStyle/>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Arial" panose="020B0604020202020204" pitchFamily="34" charset="0"/>
                        </a:rPr>
                        <a:t>002037</a:t>
                      </a:r>
                    </a:p>
                  </a:txBody>
                  <a:tcPr marL="68580" marR="68580" marT="0" marB="0"/>
                </a:tc>
                <a:tc>
                  <a:txBody>
                    <a:bodyPr/>
                    <a:lstStyle/>
                    <a:p>
                      <a:pPr marL="0" marR="0">
                        <a:spcBef>
                          <a:spcPts val="0"/>
                        </a:spcBef>
                        <a:spcAft>
                          <a:spcPts val="0"/>
                        </a:spcAft>
                      </a:pPr>
                      <a:r>
                        <a:rPr lang="en-US" sz="1000" b="0" dirty="0">
                          <a:effectLst/>
                          <a:latin typeface="Arial" panose="020B0604020202020204" pitchFamily="34" charset="0"/>
                          <a:ea typeface="Times New Roman" panose="02020603050405020304" pitchFamily="18" charset="0"/>
                          <a:cs typeface="Times New Roman" panose="02020603050405020304" pitchFamily="18" charset="0"/>
                        </a:rPr>
                        <a:t>Associate Clinical Professor Volunteer</a:t>
                      </a:r>
                    </a:p>
                  </a:txBody>
                  <a:tcPr marL="68580" marR="68580" marT="0" marB="0" anchor="ctr"/>
                </a:tc>
                <a:tc>
                  <a:txBody>
                    <a:bodyPr/>
                    <a:lstStyle/>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5 years</a:t>
                      </a:r>
                    </a:p>
                  </a:txBody>
                  <a:tcPr marL="68580" marR="68580" marT="0" marB="0" anchor="ctr"/>
                </a:tc>
                <a:extLst>
                  <a:ext uri="{0D108BD9-81ED-4DB2-BD59-A6C34878D82A}">
                    <a16:rowId xmlns:a16="http://schemas.microsoft.com/office/drawing/2014/main" val="475723520"/>
                  </a:ext>
                </a:extLst>
              </a:tr>
              <a:tr h="497298">
                <a:tc>
                  <a:txBody>
                    <a:bodyPr/>
                    <a:lstStyle/>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002017</a:t>
                      </a:r>
                    </a:p>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CWR007</a:t>
                      </a:r>
                    </a:p>
                  </a:txBody>
                  <a:tcPr marL="68580" marR="68580" marT="0" marB="0"/>
                </a:tc>
                <a:tc>
                  <a:txBody>
                    <a:bodyPr/>
                    <a:lstStyle/>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Clinical Professor Volunteer</a:t>
                      </a:r>
                    </a:p>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Clinical Associate</a:t>
                      </a:r>
                    </a:p>
                  </a:txBody>
                  <a:tcPr marL="68580" marR="68580" marT="0" marB="0" anchor="ctr"/>
                </a:tc>
                <a:tc>
                  <a:txBody>
                    <a:bodyPr/>
                    <a:lstStyle/>
                    <a:p>
                      <a:pPr marL="0" marR="0">
                        <a:spcBef>
                          <a:spcPts val="0"/>
                        </a:spcBef>
                        <a:spcAft>
                          <a:spcPts val="0"/>
                        </a:spcAft>
                      </a:pPr>
                      <a:r>
                        <a:rPr lang="en-US" sz="1000" dirty="0">
                          <a:effectLst/>
                          <a:latin typeface="Arial" panose="020B0604020202020204" pitchFamily="34" charset="0"/>
                          <a:ea typeface="Times New Roman" panose="02020603050405020304" pitchFamily="18" charset="0"/>
                          <a:cs typeface="Times New Roman" panose="02020603050405020304" pitchFamily="18" charset="0"/>
                        </a:rPr>
                        <a:t>5 years</a:t>
                      </a:r>
                    </a:p>
                  </a:txBody>
                  <a:tcPr marL="68580" marR="68580" marT="0" marB="0" anchor="ctr"/>
                </a:tc>
                <a:extLst>
                  <a:ext uri="{0D108BD9-81ED-4DB2-BD59-A6C34878D82A}">
                    <a16:rowId xmlns:a16="http://schemas.microsoft.com/office/drawing/2014/main" val="3527784030"/>
                  </a:ext>
                </a:extLst>
              </a:tr>
            </a:tbl>
          </a:graphicData>
        </a:graphic>
      </p:graphicFrame>
    </p:spTree>
    <p:extLst>
      <p:ext uri="{BB962C8B-B14F-4D97-AF65-F5344CB8AC3E}">
        <p14:creationId xmlns:p14="http://schemas.microsoft.com/office/powerpoint/2010/main" val="29604069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81000" y="228600"/>
            <a:ext cx="5867400" cy="523220"/>
          </a:xfrm>
          <a:prstGeom prst="rect">
            <a:avLst/>
          </a:prstGeom>
          <a:noFill/>
        </p:spPr>
        <p:txBody>
          <a:bodyPr wrap="square" rtlCol="0">
            <a:spAutoFit/>
          </a:bodyPr>
          <a:lstStyle/>
          <a:p>
            <a:r>
              <a:rPr lang="en-US" sz="2800" dirty="0">
                <a:solidFill>
                  <a:schemeClr val="bg1"/>
                </a:solidFill>
                <a:latin typeface="Public Sans"/>
                <a:ea typeface="Verdana" panose="020B0604030504040204" pitchFamily="34" charset="0"/>
              </a:rPr>
              <a:t>Questions</a:t>
            </a:r>
          </a:p>
        </p:txBody>
      </p:sp>
      <p:pic>
        <p:nvPicPr>
          <p:cNvPr id="4" name="Graphic 3" descr="Badge Question Mark outline">
            <a:extLst>
              <a:ext uri="{FF2B5EF4-FFF2-40B4-BE49-F238E27FC236}">
                <a16:creationId xmlns:a16="http://schemas.microsoft.com/office/drawing/2014/main" id="{BFF19740-57A4-2568-4040-DD87C6FED94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90800" y="70458"/>
            <a:ext cx="914400" cy="914400"/>
          </a:xfrm>
          <a:prstGeom prst="rect">
            <a:avLst/>
          </a:prstGeom>
        </p:spPr>
      </p:pic>
      <p:pic>
        <p:nvPicPr>
          <p:cNvPr id="7" name="Picture 6" descr="A picture containing clipart&#10;&#10;Description automatically generated">
            <a:extLst>
              <a:ext uri="{FF2B5EF4-FFF2-40B4-BE49-F238E27FC236}">
                <a16:creationId xmlns:a16="http://schemas.microsoft.com/office/drawing/2014/main" id="{CA918D25-0260-228D-E37B-453F5D9BAAE0}"/>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417660" y="2274577"/>
            <a:ext cx="11373851" cy="3566160"/>
          </a:xfrm>
          <a:prstGeom prst="rect">
            <a:avLst/>
          </a:prstGeom>
        </p:spPr>
      </p:pic>
    </p:spTree>
    <p:extLst>
      <p:ext uri="{BB962C8B-B14F-4D97-AF65-F5344CB8AC3E}">
        <p14:creationId xmlns:p14="http://schemas.microsoft.com/office/powerpoint/2010/main" val="12635440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80999" y="228600"/>
            <a:ext cx="9660943" cy="523220"/>
          </a:xfrm>
          <a:prstGeom prst="rect">
            <a:avLst/>
          </a:prstGeom>
          <a:noFill/>
        </p:spPr>
        <p:txBody>
          <a:bodyPr wrap="square" rtlCol="0">
            <a:spAutoFit/>
          </a:bodyPr>
          <a:lstStyle/>
          <a:p>
            <a:r>
              <a:rPr lang="en-US" sz="2800" dirty="0">
                <a:solidFill>
                  <a:schemeClr val="bg1"/>
                </a:solidFill>
                <a:latin typeface="Public Sans"/>
                <a:ea typeface="Verdana" panose="020B0604030504040204" pitchFamily="34" charset="0"/>
              </a:rPr>
              <a:t>Upcoming Session-Tuesday April 28, 2026</a:t>
            </a:r>
          </a:p>
        </p:txBody>
      </p:sp>
      <p:pic>
        <p:nvPicPr>
          <p:cNvPr id="8194" name="Picture 5" descr="Logo&#10;&#10;Description automatically generated">
            <a:extLst>
              <a:ext uri="{FF2B5EF4-FFF2-40B4-BE49-F238E27FC236}">
                <a16:creationId xmlns:a16="http://schemas.microsoft.com/office/drawing/2014/main" id="{51588D8D-B01F-87AF-EE93-7AEE0F3003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58643" y="1554480"/>
            <a:ext cx="7891886" cy="3749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BAE94443-BC9F-F065-AD63-EBD4CA8FB3F3}"/>
              </a:ext>
            </a:extLst>
          </p:cNvPr>
          <p:cNvSpPr txBox="1"/>
          <p:nvPr/>
        </p:nvSpPr>
        <p:spPr>
          <a:xfrm>
            <a:off x="2057400" y="5867400"/>
            <a:ext cx="8229600" cy="461665"/>
          </a:xfrm>
          <a:prstGeom prst="rect">
            <a:avLst/>
          </a:prstGeom>
          <a:noFill/>
        </p:spPr>
        <p:txBody>
          <a:bodyPr wrap="square" rtlCol="0">
            <a:spAutoFit/>
          </a:bodyPr>
          <a:lstStyle/>
          <a:p>
            <a:pPr algn="ctr"/>
            <a:r>
              <a:rPr lang="en-US" sz="2400" dirty="0">
                <a:latin typeface="Verdana" panose="020B0604030504040204" pitchFamily="34" charset="0"/>
                <a:ea typeface="Verdana" panose="020B0604030504040204" pitchFamily="34" charset="0"/>
              </a:rPr>
              <a:t>Thank you for your attendance today!!!</a:t>
            </a:r>
          </a:p>
        </p:txBody>
      </p:sp>
    </p:spTree>
    <p:extLst>
      <p:ext uri="{BB962C8B-B14F-4D97-AF65-F5344CB8AC3E}">
        <p14:creationId xmlns:p14="http://schemas.microsoft.com/office/powerpoint/2010/main" val="1328784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endParaRPr sz="3600" dirty="0">
              <a:solidFill>
                <a:schemeClr val="bg1"/>
              </a:solidFill>
            </a:endParaRPr>
          </a:p>
        </p:txBody>
      </p:sp>
      <p:sp>
        <p:nvSpPr>
          <p:cNvPr id="6" name="TextBox 5">
            <a:extLst>
              <a:ext uri="{FF2B5EF4-FFF2-40B4-BE49-F238E27FC236}">
                <a16:creationId xmlns:a16="http://schemas.microsoft.com/office/drawing/2014/main" id="{03DEE5F1-0148-559A-B17E-E18D3ED236BF}"/>
              </a:ext>
            </a:extLst>
          </p:cNvPr>
          <p:cNvSpPr txBox="1"/>
          <p:nvPr/>
        </p:nvSpPr>
        <p:spPr>
          <a:xfrm>
            <a:off x="381000" y="228600"/>
            <a:ext cx="5867400" cy="523220"/>
          </a:xfrm>
          <a:prstGeom prst="rect">
            <a:avLst/>
          </a:prstGeom>
          <a:noFill/>
        </p:spPr>
        <p:txBody>
          <a:bodyPr wrap="square" rtlCol="0">
            <a:spAutoFit/>
          </a:bodyPr>
          <a:lstStyle/>
          <a:p>
            <a:r>
              <a:rPr lang="en-US" sz="2800" dirty="0">
                <a:solidFill>
                  <a:schemeClr val="bg1"/>
                </a:solidFill>
                <a:latin typeface="Public Sans"/>
                <a:ea typeface="Verdana" panose="020B0604030504040204" pitchFamily="34" charset="0"/>
              </a:rPr>
              <a:t>Agenda</a:t>
            </a:r>
          </a:p>
        </p:txBody>
      </p:sp>
      <p:sp>
        <p:nvSpPr>
          <p:cNvPr id="12" name="TextBox 11">
            <a:extLst>
              <a:ext uri="{FF2B5EF4-FFF2-40B4-BE49-F238E27FC236}">
                <a16:creationId xmlns:a16="http://schemas.microsoft.com/office/drawing/2014/main" id="{5FAC7BBD-2DCB-986A-5B7D-3260CAA901B7}"/>
              </a:ext>
            </a:extLst>
          </p:cNvPr>
          <p:cNvSpPr txBox="1"/>
          <p:nvPr/>
        </p:nvSpPr>
        <p:spPr>
          <a:xfrm>
            <a:off x="1447800" y="1318260"/>
            <a:ext cx="10111964" cy="5262979"/>
          </a:xfrm>
          <a:prstGeom prst="rect">
            <a:avLst/>
          </a:prstGeom>
          <a:noFill/>
        </p:spPr>
        <p:txBody>
          <a:bodyPr wrap="square" rtlCol="0">
            <a:spAutoFit/>
          </a:bodyPr>
          <a:lstStyle/>
          <a:p>
            <a:pPr marL="342900" indent="-342900">
              <a:buFont typeface="Wingdings" panose="05000000000000000000" pitchFamily="2" charset="2"/>
              <a:buChar char="ü"/>
            </a:pPr>
            <a:endParaRPr lang="en-US" sz="2300" dirty="0">
              <a:latin typeface="Verdana" panose="020B0604030504040204" pitchFamily="34" charset="0"/>
              <a:ea typeface="Verdana" panose="020B0604030504040204" pitchFamily="34" charset="0"/>
            </a:endParaRPr>
          </a:p>
          <a:p>
            <a:pPr marL="342900" indent="-342900">
              <a:buFont typeface="Wingdings" panose="05000000000000000000" pitchFamily="2" charset="2"/>
              <a:buChar char="ü"/>
            </a:pPr>
            <a:endParaRPr lang="en-US" sz="2300" dirty="0">
              <a:latin typeface="Verdana" panose="020B0604030504040204" pitchFamily="34" charset="0"/>
              <a:ea typeface="Verdana" panose="020B0604030504040204" pitchFamily="34" charset="0"/>
            </a:endParaRPr>
          </a:p>
          <a:p>
            <a:pPr marL="342900" indent="-342900">
              <a:buFont typeface="Wingdings" panose="05000000000000000000" pitchFamily="2" charset="2"/>
              <a:buChar char="§"/>
            </a:pPr>
            <a:r>
              <a:rPr lang="en-US" sz="2300" b="1" dirty="0">
                <a:latin typeface="Verdana" panose="020B0604030504040204" pitchFamily="34" charset="0"/>
                <a:ea typeface="Verdana" panose="020B0604030504040204" pitchFamily="34" charset="0"/>
              </a:rPr>
              <a:t>VCP Annual Call</a:t>
            </a:r>
          </a:p>
          <a:p>
            <a:pPr marL="800100" lvl="1" indent="-342900">
              <a:buFont typeface="Wingdings" panose="05000000000000000000" pitchFamily="2" charset="2"/>
              <a:buChar char="Ø"/>
            </a:pPr>
            <a:r>
              <a:rPr lang="en-US" sz="2300" dirty="0">
                <a:latin typeface="Verdana" panose="020B0604030504040204" pitchFamily="34" charset="0"/>
                <a:ea typeface="Verdana" panose="020B0604030504040204" pitchFamily="34" charset="0"/>
              </a:rPr>
              <a:t>Appointments</a:t>
            </a:r>
          </a:p>
          <a:p>
            <a:pPr marL="800100" lvl="1" indent="-342900">
              <a:buFont typeface="Wingdings" panose="05000000000000000000" pitchFamily="2" charset="2"/>
              <a:buChar char="Ø"/>
            </a:pPr>
            <a:r>
              <a:rPr lang="en-US" sz="2300" dirty="0">
                <a:latin typeface="Verdana" panose="020B0604030504040204" pitchFamily="34" charset="0"/>
                <a:ea typeface="Verdana" panose="020B0604030504040204" pitchFamily="34" charset="0"/>
              </a:rPr>
              <a:t>Reappointments</a:t>
            </a:r>
          </a:p>
          <a:p>
            <a:pPr marL="800100" lvl="1" indent="-342900">
              <a:buFont typeface="Wingdings" panose="05000000000000000000" pitchFamily="2" charset="2"/>
              <a:buChar char="Ø"/>
            </a:pPr>
            <a:r>
              <a:rPr lang="en-US" sz="2300" dirty="0">
                <a:latin typeface="Verdana" panose="020B0604030504040204" pitchFamily="34" charset="0"/>
                <a:ea typeface="Verdana" panose="020B0604030504040204" pitchFamily="34" charset="0"/>
              </a:rPr>
              <a:t>Promotions</a:t>
            </a:r>
          </a:p>
          <a:p>
            <a:pPr marL="800100" lvl="1" indent="-342900">
              <a:buFont typeface="Wingdings" panose="05000000000000000000" pitchFamily="2" charset="2"/>
              <a:buChar char="Ø"/>
            </a:pPr>
            <a:r>
              <a:rPr lang="en-US" sz="2300" dirty="0">
                <a:latin typeface="Verdana" panose="020B0604030504040204" pitchFamily="34" charset="0"/>
                <a:ea typeface="Verdana" panose="020B0604030504040204" pitchFamily="34" charset="0"/>
              </a:rPr>
              <a:t>Terminations</a:t>
            </a:r>
          </a:p>
          <a:p>
            <a:pPr marL="800100" lvl="1" indent="-342900">
              <a:buFont typeface="Wingdings" panose="05000000000000000000" pitchFamily="2" charset="2"/>
              <a:buChar char="Ø"/>
            </a:pPr>
            <a:endParaRPr lang="en-US" sz="2300" dirty="0">
              <a:latin typeface="Verdana" panose="020B0604030504040204" pitchFamily="34" charset="0"/>
              <a:ea typeface="Verdana" panose="020B0604030504040204" pitchFamily="34" charset="0"/>
            </a:endParaRPr>
          </a:p>
          <a:p>
            <a:pPr marL="342900" indent="-342900">
              <a:buFont typeface="Wingdings" panose="05000000000000000000" pitchFamily="2" charset="2"/>
              <a:buChar char="§"/>
            </a:pPr>
            <a:r>
              <a:rPr lang="en-US" sz="2300" b="1" dirty="0">
                <a:latin typeface="Verdana" panose="020B0604030504040204" pitchFamily="34" charset="0"/>
                <a:ea typeface="Verdana" panose="020B0604030504040204" pitchFamily="34" charset="0"/>
              </a:rPr>
              <a:t>Renewal of Academic Appointees: Faculty, RA Unit members, and other Non-Faculty titles (GSR, Post Docs)</a:t>
            </a:r>
          </a:p>
          <a:p>
            <a:r>
              <a:rPr lang="en-US" sz="2300" b="1" dirty="0">
                <a:latin typeface="Verdana" panose="020B0604030504040204" pitchFamily="34" charset="0"/>
                <a:ea typeface="Verdana" panose="020B0604030504040204" pitchFamily="34" charset="0"/>
              </a:rPr>
              <a:t> </a:t>
            </a:r>
          </a:p>
          <a:p>
            <a:pPr marL="342900" indent="-342900">
              <a:buFont typeface="Wingdings" panose="05000000000000000000" pitchFamily="2" charset="2"/>
              <a:buChar char="§"/>
            </a:pPr>
            <a:r>
              <a:rPr lang="en-US" sz="2300" b="1" dirty="0">
                <a:latin typeface="Verdana" panose="020B0604030504040204" pitchFamily="34" charset="0"/>
                <a:ea typeface="Verdana" panose="020B0604030504040204" pitchFamily="34" charset="0"/>
              </a:rPr>
              <a:t>Questions &amp; Answers</a:t>
            </a:r>
          </a:p>
          <a:p>
            <a:pPr marL="342900" indent="-342900">
              <a:buFont typeface="Wingdings" panose="05000000000000000000" pitchFamily="2" charset="2"/>
              <a:buChar char="ü"/>
            </a:pPr>
            <a:endParaRPr lang="en-US" sz="2000" dirty="0">
              <a:latin typeface="Verdana" panose="020B0604030504040204" pitchFamily="34" charset="0"/>
              <a:ea typeface="Verdana" panose="020B0604030504040204" pitchFamily="34" charset="0"/>
            </a:endParaRPr>
          </a:p>
          <a:p>
            <a:pPr marL="342900" indent="-342900">
              <a:buFont typeface="Wingdings" panose="05000000000000000000" pitchFamily="2" charset="2"/>
              <a:buChar char="ü"/>
            </a:pPr>
            <a:endParaRPr lang="en-US" sz="2000" dirty="0">
              <a:latin typeface="Verdana" panose="020B0604030504040204" pitchFamily="34" charset="0"/>
              <a:ea typeface="Verdana" panose="020B0604030504040204" pitchFamily="34" charset="0"/>
            </a:endParaRPr>
          </a:p>
          <a:p>
            <a:pPr marL="342900" indent="-342900">
              <a:buFont typeface="Wingdings" panose="05000000000000000000" pitchFamily="2" charset="2"/>
              <a:buChar char="ü"/>
            </a:pPr>
            <a:endParaRPr lang="en-US" sz="2000" dirty="0">
              <a:latin typeface="Verdana" panose="020B0604030504040204" pitchFamily="34" charset="0"/>
              <a:ea typeface="Verdana" panose="020B0604030504040204" pitchFamily="34" charset="0"/>
            </a:endParaRPr>
          </a:p>
        </p:txBody>
      </p:sp>
      <p:pic>
        <p:nvPicPr>
          <p:cNvPr id="14" name="Graphic 13" descr="List outline">
            <a:extLst>
              <a:ext uri="{FF2B5EF4-FFF2-40B4-BE49-F238E27FC236}">
                <a16:creationId xmlns:a16="http://schemas.microsoft.com/office/drawing/2014/main" id="{BADE92E6-9B06-2B2E-1567-D344F34A2DA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13560" y="70458"/>
            <a:ext cx="914400" cy="914400"/>
          </a:xfrm>
          <a:prstGeom prst="rect">
            <a:avLst/>
          </a:prstGeom>
        </p:spPr>
      </p:pic>
    </p:spTree>
    <p:extLst>
      <p:ext uri="{BB962C8B-B14F-4D97-AF65-F5344CB8AC3E}">
        <p14:creationId xmlns:p14="http://schemas.microsoft.com/office/powerpoint/2010/main" val="2386367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81000" y="228600"/>
            <a:ext cx="11201400" cy="523220"/>
          </a:xfrm>
          <a:prstGeom prst="rect">
            <a:avLst/>
          </a:prstGeom>
          <a:noFill/>
        </p:spPr>
        <p:txBody>
          <a:bodyPr wrap="square" rtlCol="0">
            <a:spAutoFit/>
          </a:bodyPr>
          <a:lstStyle/>
          <a:p>
            <a:pPr algn="l"/>
            <a:r>
              <a:rPr lang="en-US" sz="2800" b="1" i="0" dirty="0">
                <a:solidFill>
                  <a:schemeClr val="bg1"/>
                </a:solidFill>
                <a:effectLst/>
                <a:latin typeface="Public Sans"/>
              </a:rPr>
              <a:t>V</a:t>
            </a:r>
            <a:r>
              <a:rPr lang="en-US" sz="2800" b="1" dirty="0">
                <a:solidFill>
                  <a:schemeClr val="bg1"/>
                </a:solidFill>
                <a:latin typeface="Public Sans"/>
              </a:rPr>
              <a:t>olunteer Clinical Professor (VCP) Annual Call 2026 - 2027</a:t>
            </a:r>
            <a:endParaRPr lang="en-US" sz="2800" b="1" i="0" dirty="0">
              <a:solidFill>
                <a:schemeClr val="bg1"/>
              </a:solidFill>
              <a:effectLst/>
              <a:latin typeface="Public Sans"/>
            </a:endParaRPr>
          </a:p>
        </p:txBody>
      </p:sp>
      <p:sp>
        <p:nvSpPr>
          <p:cNvPr id="4" name="TextBox 3">
            <a:extLst>
              <a:ext uri="{FF2B5EF4-FFF2-40B4-BE49-F238E27FC236}">
                <a16:creationId xmlns:a16="http://schemas.microsoft.com/office/drawing/2014/main" id="{EAF3068A-AC91-741B-16AD-21F02F7FE393}"/>
              </a:ext>
            </a:extLst>
          </p:cNvPr>
          <p:cNvSpPr txBox="1"/>
          <p:nvPr/>
        </p:nvSpPr>
        <p:spPr>
          <a:xfrm>
            <a:off x="533400" y="1600200"/>
            <a:ext cx="9906000" cy="3241913"/>
          </a:xfrm>
          <a:prstGeom prst="rect">
            <a:avLst/>
          </a:prstGeom>
          <a:noFill/>
        </p:spPr>
        <p:txBody>
          <a:bodyPr wrap="square" rtlCol="0">
            <a:spAutoFit/>
          </a:bodyPr>
          <a:lstStyle/>
          <a:p>
            <a:pPr algn="l"/>
            <a:endParaRPr lang="en-US" b="1" i="0" dirty="0">
              <a:solidFill>
                <a:srgbClr val="3B3A48"/>
              </a:solidFill>
              <a:effectLst/>
            </a:endParaRPr>
          </a:p>
          <a:p>
            <a:pPr marL="342900" indent="-342900" algn="l">
              <a:buFont typeface="Wingdings" panose="05000000000000000000" pitchFamily="2" charset="2"/>
              <a:buChar char="Ø"/>
            </a:pPr>
            <a:r>
              <a:rPr lang="en-US" sz="2800" dirty="0">
                <a:solidFill>
                  <a:srgbClr val="3B3A48"/>
                </a:solidFill>
                <a:effectLst/>
              </a:rPr>
              <a:t>VCP Annual Call 2026-2027 was sent out on March 26</a:t>
            </a:r>
            <a:r>
              <a:rPr lang="en-US" sz="2800" baseline="30000" dirty="0">
                <a:solidFill>
                  <a:srgbClr val="3B3A48"/>
                </a:solidFill>
                <a:effectLst/>
              </a:rPr>
              <a:t>th</a:t>
            </a:r>
            <a:r>
              <a:rPr lang="en-US" sz="2800" dirty="0">
                <a:solidFill>
                  <a:srgbClr val="3B3A48"/>
                </a:solidFill>
                <a:effectLst/>
              </a:rPr>
              <a:t>.</a:t>
            </a:r>
            <a:endParaRPr lang="en-US" sz="2800" baseline="30000" dirty="0">
              <a:solidFill>
                <a:srgbClr val="3B3A48"/>
              </a:solidFill>
            </a:endParaRPr>
          </a:p>
          <a:p>
            <a:pPr algn="l"/>
            <a:endParaRPr lang="en-US" sz="2800" baseline="30000" dirty="0">
              <a:solidFill>
                <a:srgbClr val="3B3A48"/>
              </a:solidFill>
              <a:effectLst/>
            </a:endParaRPr>
          </a:p>
          <a:p>
            <a:pPr marL="342900" indent="-342900" algn="l">
              <a:buFont typeface="Wingdings" panose="05000000000000000000" pitchFamily="2" charset="2"/>
              <a:buChar char="Ø"/>
            </a:pPr>
            <a:r>
              <a:rPr lang="en-US" sz="2800" dirty="0">
                <a:solidFill>
                  <a:srgbClr val="3B3A48"/>
                </a:solidFill>
                <a:effectLst/>
              </a:rPr>
              <a:t>Individual department rosters were sent to department admins on </a:t>
            </a:r>
            <a:r>
              <a:rPr lang="en-US" sz="2800" dirty="0">
                <a:solidFill>
                  <a:srgbClr val="3B3A48"/>
                </a:solidFill>
              </a:rPr>
              <a:t>March 30</a:t>
            </a:r>
            <a:r>
              <a:rPr lang="en-US" sz="2800" baseline="30000" dirty="0">
                <a:solidFill>
                  <a:srgbClr val="3B3A48"/>
                </a:solidFill>
              </a:rPr>
              <a:t>th</a:t>
            </a:r>
            <a:r>
              <a:rPr lang="en-US" sz="2800" dirty="0">
                <a:solidFill>
                  <a:srgbClr val="3B3A48"/>
                </a:solidFill>
                <a:effectLst/>
              </a:rPr>
              <a:t>.</a:t>
            </a:r>
          </a:p>
          <a:p>
            <a:pPr algn="l"/>
            <a:endParaRPr lang="en-US" sz="2800" dirty="0">
              <a:solidFill>
                <a:srgbClr val="3B3A48"/>
              </a:solidFill>
              <a:effectLst/>
            </a:endParaRPr>
          </a:p>
          <a:p>
            <a:pPr marL="342900" indent="-342900" algn="l">
              <a:buFont typeface="Wingdings" panose="05000000000000000000" pitchFamily="2" charset="2"/>
              <a:buChar char="Ø"/>
            </a:pPr>
            <a:r>
              <a:rPr lang="en-US" sz="2800" dirty="0">
                <a:solidFill>
                  <a:srgbClr val="3B3A48"/>
                </a:solidFill>
              </a:rPr>
              <a:t>Please direct any questions to your department’s assigned AP non-faculty analyst.</a:t>
            </a:r>
            <a:endParaRPr lang="en-US" sz="2800" dirty="0">
              <a:solidFill>
                <a:srgbClr val="3B3A48"/>
              </a:solidFill>
              <a:effectLst/>
            </a:endParaRPr>
          </a:p>
        </p:txBody>
      </p:sp>
    </p:spTree>
    <p:extLst>
      <p:ext uri="{BB962C8B-B14F-4D97-AF65-F5344CB8AC3E}">
        <p14:creationId xmlns:p14="http://schemas.microsoft.com/office/powerpoint/2010/main" val="2136117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A9D6B-EA06-015D-01E9-46F8CB2983A1}"/>
            </a:ext>
          </a:extLst>
        </p:cNvPr>
        <p:cNvGrpSpPr/>
        <p:nvPr/>
      </p:nvGrpSpPr>
      <p:grpSpPr>
        <a:xfrm>
          <a:off x="0" y="0"/>
          <a:ext cx="0" cy="0"/>
          <a:chOff x="0" y="0"/>
          <a:chExt cx="0" cy="0"/>
        </a:xfrm>
      </p:grpSpPr>
      <p:sp>
        <p:nvSpPr>
          <p:cNvPr id="5" name="object 3">
            <a:extLst>
              <a:ext uri="{FF2B5EF4-FFF2-40B4-BE49-F238E27FC236}">
                <a16:creationId xmlns:a16="http://schemas.microsoft.com/office/drawing/2014/main" id="{A1D6B0B1-AE45-F881-542A-D5105F39DDD2}"/>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759FDD6E-8299-F92C-780E-0649F2EE6471}"/>
              </a:ext>
            </a:extLst>
          </p:cNvPr>
          <p:cNvSpPr txBox="1"/>
          <p:nvPr/>
        </p:nvSpPr>
        <p:spPr>
          <a:xfrm>
            <a:off x="381000" y="228600"/>
            <a:ext cx="11201400" cy="523220"/>
          </a:xfrm>
          <a:prstGeom prst="rect">
            <a:avLst/>
          </a:prstGeom>
          <a:noFill/>
        </p:spPr>
        <p:txBody>
          <a:bodyPr wrap="square" rtlCol="0">
            <a:spAutoFit/>
          </a:bodyPr>
          <a:lstStyle/>
          <a:p>
            <a:pPr algn="l"/>
            <a:r>
              <a:rPr lang="en-US" sz="2800" b="1" dirty="0">
                <a:solidFill>
                  <a:schemeClr val="bg1"/>
                </a:solidFill>
                <a:latin typeface="Public Sans"/>
              </a:rPr>
              <a:t>VCP Appointments</a:t>
            </a:r>
            <a:endParaRPr lang="en-US" sz="2800" b="1" i="0" dirty="0">
              <a:solidFill>
                <a:schemeClr val="bg1"/>
              </a:solidFill>
              <a:effectLst/>
              <a:latin typeface="Public Sans"/>
            </a:endParaRPr>
          </a:p>
        </p:txBody>
      </p:sp>
      <p:sp>
        <p:nvSpPr>
          <p:cNvPr id="4" name="TextBox 3">
            <a:extLst>
              <a:ext uri="{FF2B5EF4-FFF2-40B4-BE49-F238E27FC236}">
                <a16:creationId xmlns:a16="http://schemas.microsoft.com/office/drawing/2014/main" id="{3BB54FCC-B593-0249-E63E-2013B66A6F35}"/>
              </a:ext>
            </a:extLst>
          </p:cNvPr>
          <p:cNvSpPr txBox="1"/>
          <p:nvPr/>
        </p:nvSpPr>
        <p:spPr>
          <a:xfrm>
            <a:off x="533400" y="935287"/>
            <a:ext cx="9906000" cy="5601533"/>
          </a:xfrm>
          <a:prstGeom prst="rect">
            <a:avLst/>
          </a:prstGeom>
          <a:noFill/>
        </p:spPr>
        <p:txBody>
          <a:bodyPr wrap="square" rtlCol="0">
            <a:spAutoFit/>
          </a:bodyPr>
          <a:lstStyle/>
          <a:p>
            <a:pPr algn="l"/>
            <a:endParaRPr lang="en-US" b="1" i="0" dirty="0">
              <a:solidFill>
                <a:srgbClr val="3B3A48"/>
              </a:solidFill>
              <a:effectLst/>
            </a:endParaRPr>
          </a:p>
          <a:p>
            <a:pPr algn="l"/>
            <a:r>
              <a:rPr lang="en-US" sz="2400" b="1" u="sng" dirty="0">
                <a:solidFill>
                  <a:srgbClr val="3B3A48"/>
                </a:solidFill>
                <a:effectLst/>
              </a:rPr>
              <a:t>Appointment Information</a:t>
            </a:r>
          </a:p>
          <a:p>
            <a:pPr algn="l"/>
            <a:endParaRPr lang="en-US" sz="2400" b="1" u="sng" dirty="0">
              <a:solidFill>
                <a:srgbClr val="3B3A48"/>
              </a:solidFill>
              <a:effectLst/>
            </a:endParaRPr>
          </a:p>
          <a:p>
            <a:pPr marL="342900" indent="-342900" algn="l">
              <a:buFont typeface="Wingdings" panose="05000000000000000000" pitchFamily="2" charset="2"/>
              <a:buChar char="Ø"/>
            </a:pPr>
            <a:r>
              <a:rPr lang="en-US" sz="2400" dirty="0">
                <a:solidFill>
                  <a:srgbClr val="3B3A48"/>
                </a:solidFill>
              </a:rPr>
              <a:t>Current appointments should be effective July 1, 2026.</a:t>
            </a:r>
          </a:p>
          <a:p>
            <a:pPr marL="342900" indent="-342900" algn="l">
              <a:buFont typeface="Wingdings" panose="05000000000000000000" pitchFamily="2" charset="2"/>
              <a:buChar char="Ø"/>
            </a:pPr>
            <a:r>
              <a:rPr lang="en-US" sz="2400" dirty="0">
                <a:solidFill>
                  <a:srgbClr val="3B3A48"/>
                </a:solidFill>
              </a:rPr>
              <a:t>Appointments may not commence until employment disclosure clearance is received, the oath/patent is signed, and the I-9 section 1 is completed.</a:t>
            </a:r>
          </a:p>
          <a:p>
            <a:pPr marL="342900" indent="-342900" algn="l">
              <a:buFont typeface="Wingdings" panose="05000000000000000000" pitchFamily="2" charset="2"/>
              <a:buChar char="Ø"/>
            </a:pPr>
            <a:r>
              <a:rPr lang="en-US" sz="2400" dirty="0">
                <a:solidFill>
                  <a:srgbClr val="3B3A48"/>
                </a:solidFill>
              </a:rPr>
              <a:t>Appointment requests are accepted throughout the year. Retroactive appointments should be rare and will only be processed with employment disclosure clearance, and oath/patent and I-9 compliance. </a:t>
            </a:r>
          </a:p>
          <a:p>
            <a:pPr marL="342900" indent="-342900" algn="l">
              <a:buFont typeface="Wingdings" panose="05000000000000000000" pitchFamily="2" charset="2"/>
              <a:buChar char="Ø"/>
            </a:pPr>
            <a:r>
              <a:rPr lang="en-US" sz="2400" dirty="0">
                <a:solidFill>
                  <a:srgbClr val="3B3A48"/>
                </a:solidFill>
              </a:rPr>
              <a:t>Appointment length may be for up to 5 years.</a:t>
            </a:r>
          </a:p>
          <a:p>
            <a:pPr marL="342900" indent="-342900" algn="l">
              <a:buFont typeface="Wingdings" panose="05000000000000000000" pitchFamily="2" charset="2"/>
              <a:buChar char="Ø"/>
            </a:pPr>
            <a:r>
              <a:rPr lang="en-US" sz="2400" dirty="0">
                <a:solidFill>
                  <a:srgbClr val="3B3A48"/>
                </a:solidFill>
                <a:effectLst/>
              </a:rPr>
              <a:t>All appointments mus</a:t>
            </a:r>
            <a:r>
              <a:rPr lang="en-US" sz="2400" dirty="0">
                <a:solidFill>
                  <a:srgbClr val="3B3A48"/>
                </a:solidFill>
              </a:rPr>
              <a:t>t end on June 30.</a:t>
            </a:r>
          </a:p>
          <a:p>
            <a:pPr marL="342900" indent="-342900" algn="l">
              <a:buFont typeface="Wingdings" panose="05000000000000000000" pitchFamily="2" charset="2"/>
              <a:buChar char="Ø"/>
            </a:pPr>
            <a:r>
              <a:rPr lang="en-US" sz="2400" dirty="0">
                <a:solidFill>
                  <a:srgbClr val="3B3A48"/>
                </a:solidFill>
                <a:effectLst/>
              </a:rPr>
              <a:t>Most new appointments are at Assistant rank. However, depending on the appointee’s experience and employment history, they may be appointed at Associate or Full rank.</a:t>
            </a:r>
          </a:p>
          <a:p>
            <a:pPr algn="l"/>
            <a:endParaRPr lang="en-US" sz="2800" dirty="0">
              <a:solidFill>
                <a:srgbClr val="3B3A48"/>
              </a:solidFill>
              <a:effectLst/>
            </a:endParaRPr>
          </a:p>
        </p:txBody>
      </p:sp>
    </p:spTree>
    <p:extLst>
      <p:ext uri="{BB962C8B-B14F-4D97-AF65-F5344CB8AC3E}">
        <p14:creationId xmlns:p14="http://schemas.microsoft.com/office/powerpoint/2010/main" val="294965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81000" y="228600"/>
            <a:ext cx="11201400" cy="523220"/>
          </a:xfrm>
          <a:prstGeom prst="rect">
            <a:avLst/>
          </a:prstGeom>
          <a:noFill/>
        </p:spPr>
        <p:txBody>
          <a:bodyPr wrap="square" rtlCol="0">
            <a:spAutoFit/>
          </a:bodyPr>
          <a:lstStyle/>
          <a:p>
            <a:pPr algn="l"/>
            <a:r>
              <a:rPr lang="en-US" sz="2800" b="1" dirty="0">
                <a:solidFill>
                  <a:schemeClr val="bg1"/>
                </a:solidFill>
                <a:latin typeface="Public Sans"/>
              </a:rPr>
              <a:t>VCP Appointments</a:t>
            </a:r>
            <a:endParaRPr lang="en-US" sz="2800" b="1" i="0" dirty="0">
              <a:solidFill>
                <a:schemeClr val="bg1"/>
              </a:solidFill>
              <a:effectLst/>
              <a:latin typeface="Public Sans"/>
            </a:endParaRPr>
          </a:p>
        </p:txBody>
      </p:sp>
      <p:sp>
        <p:nvSpPr>
          <p:cNvPr id="4" name="TextBox 3">
            <a:extLst>
              <a:ext uri="{FF2B5EF4-FFF2-40B4-BE49-F238E27FC236}">
                <a16:creationId xmlns:a16="http://schemas.microsoft.com/office/drawing/2014/main" id="{EAF3068A-AC91-741B-16AD-21F02F7FE393}"/>
              </a:ext>
            </a:extLst>
          </p:cNvPr>
          <p:cNvSpPr txBox="1"/>
          <p:nvPr/>
        </p:nvSpPr>
        <p:spPr>
          <a:xfrm>
            <a:off x="228600" y="997592"/>
            <a:ext cx="11353800" cy="5416868"/>
          </a:xfrm>
          <a:prstGeom prst="rect">
            <a:avLst/>
          </a:prstGeom>
          <a:noFill/>
        </p:spPr>
        <p:txBody>
          <a:bodyPr wrap="square" rtlCol="0">
            <a:spAutoFit/>
          </a:bodyPr>
          <a:lstStyle/>
          <a:p>
            <a:pPr algn="l"/>
            <a:endParaRPr lang="en-US" b="1" i="0" dirty="0">
              <a:solidFill>
                <a:srgbClr val="3B3A48"/>
              </a:solidFill>
              <a:effectLst/>
            </a:endParaRPr>
          </a:p>
          <a:p>
            <a:pPr algn="l"/>
            <a:r>
              <a:rPr lang="en-US" sz="2000" b="1" u="sng" dirty="0">
                <a:solidFill>
                  <a:srgbClr val="3B3A48"/>
                </a:solidFill>
                <a:effectLst/>
              </a:rPr>
              <a:t>Appointment Process</a:t>
            </a:r>
          </a:p>
          <a:p>
            <a:pPr algn="l"/>
            <a:endParaRPr lang="en-US" sz="2000" b="1" u="sng" dirty="0">
              <a:solidFill>
                <a:srgbClr val="3B3A48"/>
              </a:solidFill>
              <a:effectLst/>
            </a:endParaRPr>
          </a:p>
          <a:p>
            <a:pPr marL="342900" indent="-342900" algn="l">
              <a:buFont typeface="Wingdings" panose="05000000000000000000" pitchFamily="2" charset="2"/>
              <a:buChar char="Ø"/>
            </a:pPr>
            <a:r>
              <a:rPr lang="en-US" sz="2000" dirty="0">
                <a:solidFill>
                  <a:srgbClr val="3B3A48"/>
                </a:solidFill>
                <a:effectLst/>
              </a:rPr>
              <a:t>Appointment requests should be submitted via an Exemption in Recruit.</a:t>
            </a:r>
          </a:p>
          <a:p>
            <a:pPr marL="342900" indent="-342900" algn="l">
              <a:buFont typeface="Wingdings" panose="05000000000000000000" pitchFamily="2" charset="2"/>
              <a:buChar char="Ø"/>
            </a:pPr>
            <a:r>
              <a:rPr lang="en-US" sz="2000" dirty="0">
                <a:solidFill>
                  <a:srgbClr val="3B3A48"/>
                </a:solidFill>
              </a:rPr>
              <a:t>The following information must be included in the Exemption:</a:t>
            </a:r>
          </a:p>
          <a:p>
            <a:pPr marL="742950" lvl="1" indent="-285750">
              <a:buFont typeface="Arial" panose="020B0604020202020204" pitchFamily="34" charset="0"/>
              <a:buChar char="•"/>
            </a:pPr>
            <a:r>
              <a:rPr lang="en-US" sz="2000" dirty="0">
                <a:solidFill>
                  <a:srgbClr val="3B3A48"/>
                </a:solidFill>
              </a:rPr>
              <a:t>Department Chair letter requesting the appointment</a:t>
            </a:r>
          </a:p>
          <a:p>
            <a:pPr marL="742950" lvl="1" indent="-285750">
              <a:buFont typeface="Arial" panose="020B0604020202020204" pitchFamily="34" charset="0"/>
              <a:buChar char="•"/>
            </a:pPr>
            <a:r>
              <a:rPr lang="en-US" sz="2000" dirty="0">
                <a:solidFill>
                  <a:srgbClr val="3B3A48"/>
                </a:solidFill>
              </a:rPr>
              <a:t>Candidate CV</a:t>
            </a:r>
          </a:p>
          <a:p>
            <a:pPr marL="742950" lvl="1" indent="-285750">
              <a:buFont typeface="Arial" panose="020B0604020202020204" pitchFamily="34" charset="0"/>
              <a:buChar char="•"/>
            </a:pPr>
            <a:r>
              <a:rPr lang="en-US" sz="2000" dirty="0">
                <a:solidFill>
                  <a:srgbClr val="3B3A48"/>
                </a:solidFill>
              </a:rPr>
              <a:t>VCP application</a:t>
            </a:r>
          </a:p>
          <a:p>
            <a:pPr marL="742950" lvl="1" indent="-285750">
              <a:buFont typeface="Arial" panose="020B0604020202020204" pitchFamily="34" charset="0"/>
              <a:buChar char="•"/>
            </a:pPr>
            <a:r>
              <a:rPr lang="en-US" sz="2000" dirty="0">
                <a:solidFill>
                  <a:srgbClr val="3B3A48"/>
                </a:solidFill>
              </a:rPr>
              <a:t>Appendix A Attestation Form, if applicable (please refer to our VCP guidelines, link included on Resources slide)</a:t>
            </a:r>
          </a:p>
          <a:p>
            <a:pPr marL="742950" lvl="1" indent="-285750">
              <a:buFont typeface="Arial" panose="020B0604020202020204" pitchFamily="34" charset="0"/>
              <a:buChar char="•"/>
            </a:pPr>
            <a:r>
              <a:rPr lang="en-US" sz="2000" dirty="0">
                <a:solidFill>
                  <a:srgbClr val="3B3A48"/>
                </a:solidFill>
              </a:rPr>
              <a:t>Signed Authorization to Release Information Form</a:t>
            </a:r>
          </a:p>
          <a:p>
            <a:pPr marL="342900" indent="-342900" algn="l">
              <a:buFont typeface="Wingdings" panose="05000000000000000000" pitchFamily="2" charset="2"/>
              <a:buChar char="Ø"/>
            </a:pPr>
            <a:r>
              <a:rPr lang="en-US" sz="2000" dirty="0">
                <a:solidFill>
                  <a:srgbClr val="3B3A48"/>
                </a:solidFill>
              </a:rPr>
              <a:t>After the Exemption has been submitted, please submit a completed background check request form to our shared email address (SOMAPTeam@health.ucdavis.edu) with cc to your AP non-faculty analyst. This email should also include your Tracker I-9 request.</a:t>
            </a:r>
          </a:p>
          <a:p>
            <a:pPr marL="342900" indent="-342900" algn="l">
              <a:buFont typeface="Wingdings" panose="05000000000000000000" pitchFamily="2" charset="2"/>
              <a:buChar char="Ø"/>
            </a:pPr>
            <a:r>
              <a:rPr lang="en-US" sz="2000" dirty="0">
                <a:solidFill>
                  <a:srgbClr val="3B3A48"/>
                </a:solidFill>
              </a:rPr>
              <a:t>After the AP non-faculty analyst has approved the exemption, the Dean’s Office will submit the hiring survey to initiate the employment disclosure process.</a:t>
            </a:r>
          </a:p>
          <a:p>
            <a:pPr algn="l"/>
            <a:endParaRPr lang="en-US" sz="2800" dirty="0">
              <a:solidFill>
                <a:srgbClr val="3B3A48"/>
              </a:solidFill>
              <a:effectLst/>
            </a:endParaRPr>
          </a:p>
        </p:txBody>
      </p:sp>
    </p:spTree>
    <p:extLst>
      <p:ext uri="{BB962C8B-B14F-4D97-AF65-F5344CB8AC3E}">
        <p14:creationId xmlns:p14="http://schemas.microsoft.com/office/powerpoint/2010/main" val="3160424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B3C2C-C744-3296-8722-B6B6B86C2A28}"/>
            </a:ext>
          </a:extLst>
        </p:cNvPr>
        <p:cNvGrpSpPr/>
        <p:nvPr/>
      </p:nvGrpSpPr>
      <p:grpSpPr>
        <a:xfrm>
          <a:off x="0" y="0"/>
          <a:ext cx="0" cy="0"/>
          <a:chOff x="0" y="0"/>
          <a:chExt cx="0" cy="0"/>
        </a:xfrm>
      </p:grpSpPr>
      <p:sp>
        <p:nvSpPr>
          <p:cNvPr id="5" name="object 3">
            <a:extLst>
              <a:ext uri="{FF2B5EF4-FFF2-40B4-BE49-F238E27FC236}">
                <a16:creationId xmlns:a16="http://schemas.microsoft.com/office/drawing/2014/main" id="{31836B5B-6775-A4DD-3618-16FF3CE693BB}"/>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24C8EF76-0D1D-4994-8FCD-7240DE5FEE92}"/>
              </a:ext>
            </a:extLst>
          </p:cNvPr>
          <p:cNvSpPr txBox="1"/>
          <p:nvPr/>
        </p:nvSpPr>
        <p:spPr>
          <a:xfrm>
            <a:off x="495300" y="282485"/>
            <a:ext cx="11201400" cy="523220"/>
          </a:xfrm>
          <a:prstGeom prst="rect">
            <a:avLst/>
          </a:prstGeom>
          <a:noFill/>
        </p:spPr>
        <p:txBody>
          <a:bodyPr wrap="square" rtlCol="0">
            <a:spAutoFit/>
          </a:bodyPr>
          <a:lstStyle/>
          <a:p>
            <a:pPr algn="l"/>
            <a:r>
              <a:rPr lang="en-US" sz="2800" b="1" dirty="0">
                <a:solidFill>
                  <a:schemeClr val="bg1"/>
                </a:solidFill>
                <a:latin typeface="Public Sans"/>
              </a:rPr>
              <a:t>VCP Appointments</a:t>
            </a:r>
            <a:endParaRPr lang="en-US" sz="2800" b="1" i="0" dirty="0">
              <a:solidFill>
                <a:schemeClr val="bg1"/>
              </a:solidFill>
              <a:effectLst/>
              <a:latin typeface="Public Sans"/>
            </a:endParaRPr>
          </a:p>
        </p:txBody>
      </p:sp>
      <p:sp>
        <p:nvSpPr>
          <p:cNvPr id="4" name="TextBox 3">
            <a:extLst>
              <a:ext uri="{FF2B5EF4-FFF2-40B4-BE49-F238E27FC236}">
                <a16:creationId xmlns:a16="http://schemas.microsoft.com/office/drawing/2014/main" id="{8C087438-DD29-6E8C-610B-E61D0504A25F}"/>
              </a:ext>
            </a:extLst>
          </p:cNvPr>
          <p:cNvSpPr txBox="1"/>
          <p:nvPr/>
        </p:nvSpPr>
        <p:spPr>
          <a:xfrm>
            <a:off x="609600" y="1072488"/>
            <a:ext cx="11201400" cy="5232202"/>
          </a:xfrm>
          <a:prstGeom prst="rect">
            <a:avLst/>
          </a:prstGeom>
          <a:noFill/>
        </p:spPr>
        <p:txBody>
          <a:bodyPr wrap="square" rtlCol="0">
            <a:spAutoFit/>
          </a:bodyPr>
          <a:lstStyle/>
          <a:p>
            <a:pPr algn="l"/>
            <a:endParaRPr lang="en-US" b="1" i="0" dirty="0">
              <a:solidFill>
                <a:srgbClr val="3B3A48"/>
              </a:solidFill>
              <a:effectLst/>
            </a:endParaRPr>
          </a:p>
          <a:p>
            <a:pPr algn="l"/>
            <a:r>
              <a:rPr lang="en-US" sz="2400" b="1" u="sng" dirty="0">
                <a:solidFill>
                  <a:srgbClr val="3B3A48"/>
                </a:solidFill>
                <a:effectLst/>
              </a:rPr>
              <a:t>Appointment Process continued</a:t>
            </a:r>
          </a:p>
          <a:p>
            <a:pPr algn="l"/>
            <a:endParaRPr lang="en-US" sz="2400" b="1" u="sng" dirty="0">
              <a:solidFill>
                <a:srgbClr val="3B3A48"/>
              </a:solidFill>
              <a:effectLst/>
            </a:endParaRPr>
          </a:p>
          <a:p>
            <a:pPr marL="342900" indent="-342900">
              <a:buFont typeface="Wingdings" panose="05000000000000000000" pitchFamily="2" charset="2"/>
              <a:buChar char="Ø"/>
            </a:pPr>
            <a:r>
              <a:rPr lang="en-US" sz="2400" dirty="0">
                <a:solidFill>
                  <a:srgbClr val="3B3A48"/>
                </a:solidFill>
              </a:rPr>
              <a:t>The department contact will be notified by the AP Dean’s Office when the employment disclosure clearance is received. Your AP non-faculty analyst will provide the department contact with the clearance within 24-hours of receipt (business days).</a:t>
            </a:r>
          </a:p>
          <a:p>
            <a:pPr marL="342900" indent="-342900" algn="l">
              <a:buFont typeface="Wingdings" panose="05000000000000000000" pitchFamily="2" charset="2"/>
              <a:buChar char="Ø"/>
            </a:pPr>
            <a:r>
              <a:rPr lang="en-US" sz="2400" dirty="0">
                <a:solidFill>
                  <a:srgbClr val="3B3A48"/>
                </a:solidFill>
              </a:rPr>
              <a:t>Once the Exemption has been approved and the department has received the employment disclosure clearance, please submit an onboarding case in AggieService to initiate data entry into UCPath. Please include the Exemption EXR # in the case comments and upload the employment disclosure clearance to the case.</a:t>
            </a:r>
          </a:p>
          <a:p>
            <a:pPr marL="342900" indent="-342900" algn="l">
              <a:buFont typeface="Wingdings" panose="05000000000000000000" pitchFamily="2" charset="2"/>
              <a:buChar char="Ø"/>
            </a:pPr>
            <a:r>
              <a:rPr lang="en-US" sz="2400" dirty="0">
                <a:solidFill>
                  <a:srgbClr val="3B3A48"/>
                </a:solidFill>
              </a:rPr>
              <a:t>Please email all onboarding docs to your AP non-faculty analyst. </a:t>
            </a:r>
          </a:p>
          <a:p>
            <a:pPr marL="342900" indent="-342900" algn="l">
              <a:buFont typeface="Wingdings" panose="05000000000000000000" pitchFamily="2" charset="2"/>
              <a:buChar char="Ø"/>
            </a:pPr>
            <a:r>
              <a:rPr lang="en-US" sz="2400" dirty="0">
                <a:solidFill>
                  <a:srgbClr val="3B3A48"/>
                </a:solidFill>
              </a:rPr>
              <a:t>Appointment letter will be created by AP and sent to department admin for issuance to the employee</a:t>
            </a:r>
            <a:r>
              <a:rPr lang="en-US" sz="2000" dirty="0">
                <a:solidFill>
                  <a:srgbClr val="3B3A48"/>
                </a:solidFill>
              </a:rPr>
              <a:t>.</a:t>
            </a:r>
          </a:p>
          <a:p>
            <a:pPr marL="342900" indent="-342900" algn="l">
              <a:buFont typeface="Wingdings" panose="05000000000000000000" pitchFamily="2" charset="2"/>
              <a:buChar char="Ø"/>
            </a:pPr>
            <a:endParaRPr lang="en-US" sz="2800" dirty="0">
              <a:solidFill>
                <a:srgbClr val="3B3A48"/>
              </a:solidFill>
              <a:effectLst/>
            </a:endParaRPr>
          </a:p>
        </p:txBody>
      </p:sp>
    </p:spTree>
    <p:extLst>
      <p:ext uri="{BB962C8B-B14F-4D97-AF65-F5344CB8AC3E}">
        <p14:creationId xmlns:p14="http://schemas.microsoft.com/office/powerpoint/2010/main" val="2120944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81000" y="228600"/>
            <a:ext cx="11201400" cy="523220"/>
          </a:xfrm>
          <a:prstGeom prst="rect">
            <a:avLst/>
          </a:prstGeom>
          <a:noFill/>
        </p:spPr>
        <p:txBody>
          <a:bodyPr wrap="square" rtlCol="0">
            <a:spAutoFit/>
          </a:bodyPr>
          <a:lstStyle/>
          <a:p>
            <a:pPr algn="l"/>
            <a:r>
              <a:rPr lang="en-US" sz="2800" b="1" dirty="0">
                <a:solidFill>
                  <a:schemeClr val="bg1"/>
                </a:solidFill>
                <a:latin typeface="Public Sans"/>
              </a:rPr>
              <a:t>VCP Reappointments</a:t>
            </a:r>
            <a:endParaRPr lang="en-US" sz="2800" b="1" i="0" dirty="0">
              <a:solidFill>
                <a:schemeClr val="bg1"/>
              </a:solidFill>
              <a:effectLst/>
              <a:latin typeface="Public Sans"/>
            </a:endParaRPr>
          </a:p>
        </p:txBody>
      </p:sp>
      <p:sp>
        <p:nvSpPr>
          <p:cNvPr id="4" name="TextBox 3">
            <a:extLst>
              <a:ext uri="{FF2B5EF4-FFF2-40B4-BE49-F238E27FC236}">
                <a16:creationId xmlns:a16="http://schemas.microsoft.com/office/drawing/2014/main" id="{EAF3068A-AC91-741B-16AD-21F02F7FE393}"/>
              </a:ext>
            </a:extLst>
          </p:cNvPr>
          <p:cNvSpPr txBox="1"/>
          <p:nvPr/>
        </p:nvSpPr>
        <p:spPr>
          <a:xfrm>
            <a:off x="381000" y="1309057"/>
            <a:ext cx="11430000" cy="5170646"/>
          </a:xfrm>
          <a:prstGeom prst="rect">
            <a:avLst/>
          </a:prstGeom>
          <a:noFill/>
        </p:spPr>
        <p:txBody>
          <a:bodyPr wrap="square" rtlCol="0">
            <a:spAutoFit/>
          </a:bodyPr>
          <a:lstStyle/>
          <a:p>
            <a:pPr algn="l"/>
            <a:r>
              <a:rPr lang="en-US" sz="2400" b="1" u="sng" dirty="0">
                <a:solidFill>
                  <a:srgbClr val="3B3A48"/>
                </a:solidFill>
              </a:rPr>
              <a:t>Rea</a:t>
            </a:r>
            <a:r>
              <a:rPr lang="en-US" sz="2400" b="1" u="sng" dirty="0">
                <a:solidFill>
                  <a:srgbClr val="3B3A48"/>
                </a:solidFill>
                <a:effectLst/>
              </a:rPr>
              <a:t>ppointment Information</a:t>
            </a:r>
          </a:p>
          <a:p>
            <a:pPr algn="l"/>
            <a:endParaRPr lang="en-US" sz="2400" b="1" u="sng" dirty="0">
              <a:solidFill>
                <a:srgbClr val="3B3A48"/>
              </a:solidFill>
              <a:effectLst/>
            </a:endParaRPr>
          </a:p>
          <a:p>
            <a:pPr marL="342900" indent="-342900" algn="l">
              <a:buFont typeface="Wingdings" panose="05000000000000000000" pitchFamily="2" charset="2"/>
              <a:buChar char="Ø"/>
            </a:pPr>
            <a:r>
              <a:rPr lang="en-US" sz="2400" dirty="0">
                <a:solidFill>
                  <a:srgbClr val="3B3A48"/>
                </a:solidFill>
              </a:rPr>
              <a:t>Current reappointments should be effective July 1, 2026.</a:t>
            </a:r>
          </a:p>
          <a:p>
            <a:pPr marL="342900" indent="-342900" algn="l">
              <a:buFont typeface="Wingdings" panose="05000000000000000000" pitchFamily="2" charset="2"/>
              <a:buChar char="Ø"/>
            </a:pPr>
            <a:r>
              <a:rPr lang="en-US" sz="2400" dirty="0">
                <a:solidFill>
                  <a:srgbClr val="3B3A48"/>
                </a:solidFill>
              </a:rPr>
              <a:t>Please submit reappointment requests at least 1 month prior to the end date of the appointment.</a:t>
            </a:r>
          </a:p>
          <a:p>
            <a:pPr marL="342900" indent="-342900" algn="l">
              <a:buFont typeface="Wingdings" panose="05000000000000000000" pitchFamily="2" charset="2"/>
              <a:buChar char="Ø"/>
            </a:pPr>
            <a:r>
              <a:rPr lang="en-US" sz="2400" dirty="0">
                <a:solidFill>
                  <a:srgbClr val="3B3A48"/>
                </a:solidFill>
              </a:rPr>
              <a:t>Reappointment length may be for up to 5 years.</a:t>
            </a:r>
          </a:p>
          <a:p>
            <a:pPr marL="342900" indent="-342900" algn="l">
              <a:buFont typeface="Wingdings" panose="05000000000000000000" pitchFamily="2" charset="2"/>
              <a:buChar char="Ø"/>
            </a:pPr>
            <a:r>
              <a:rPr lang="en-US" sz="2400" dirty="0">
                <a:solidFill>
                  <a:srgbClr val="3B3A48"/>
                </a:solidFill>
                <a:effectLst/>
              </a:rPr>
              <a:t>All reappointments mus</a:t>
            </a:r>
            <a:r>
              <a:rPr lang="en-US" sz="2400" dirty="0">
                <a:solidFill>
                  <a:srgbClr val="3B3A48"/>
                </a:solidFill>
              </a:rPr>
              <a:t>t end on June 30.</a:t>
            </a:r>
          </a:p>
          <a:p>
            <a:pPr marL="342900" indent="-342900" algn="l">
              <a:buFont typeface="Wingdings" panose="05000000000000000000" pitchFamily="2" charset="2"/>
              <a:buChar char="Ø"/>
            </a:pPr>
            <a:r>
              <a:rPr lang="en-US" sz="2400" dirty="0">
                <a:solidFill>
                  <a:srgbClr val="3B3A48"/>
                </a:solidFill>
                <a:effectLst/>
              </a:rPr>
              <a:t>Flexibility will be allowed for meeting minimum teaching hours considering the pandemic and its impact on the ability to conduct in-person teaching during 2020 – 2023.</a:t>
            </a:r>
          </a:p>
          <a:p>
            <a:pPr marL="342900" indent="-342900" algn="l">
              <a:buFont typeface="Wingdings" panose="05000000000000000000" pitchFamily="2" charset="2"/>
              <a:buChar char="Ø"/>
            </a:pPr>
            <a:r>
              <a:rPr lang="en-US" sz="2400" dirty="0">
                <a:solidFill>
                  <a:srgbClr val="3B3A48"/>
                </a:solidFill>
              </a:rPr>
              <a:t>Title change to Clinical Instructor is permitted at time of reappointment if the required teaching hours will be 49 hours or less for the reappointment period.</a:t>
            </a:r>
            <a:endParaRPr lang="en-US" sz="2400" dirty="0">
              <a:solidFill>
                <a:srgbClr val="3B3A48"/>
              </a:solidFill>
              <a:effectLst/>
            </a:endParaRPr>
          </a:p>
          <a:p>
            <a:pPr algn="l"/>
            <a:endParaRPr lang="en-US" sz="2400" dirty="0">
              <a:solidFill>
                <a:srgbClr val="3B3A48"/>
              </a:solidFill>
              <a:effectLst/>
            </a:endParaRPr>
          </a:p>
          <a:p>
            <a:pPr algn="l"/>
            <a:endParaRPr lang="en-US" b="1" i="0" dirty="0">
              <a:solidFill>
                <a:srgbClr val="3B3A48"/>
              </a:solidFill>
              <a:effectLst/>
            </a:endParaRPr>
          </a:p>
        </p:txBody>
      </p:sp>
    </p:spTree>
    <p:extLst>
      <p:ext uri="{BB962C8B-B14F-4D97-AF65-F5344CB8AC3E}">
        <p14:creationId xmlns:p14="http://schemas.microsoft.com/office/powerpoint/2010/main" val="2449427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81000" y="228600"/>
            <a:ext cx="11201400" cy="523220"/>
          </a:xfrm>
          <a:prstGeom prst="rect">
            <a:avLst/>
          </a:prstGeom>
          <a:noFill/>
        </p:spPr>
        <p:txBody>
          <a:bodyPr wrap="square" rtlCol="0">
            <a:spAutoFit/>
          </a:bodyPr>
          <a:lstStyle/>
          <a:p>
            <a:pPr algn="l"/>
            <a:r>
              <a:rPr lang="en-US" sz="2800" b="1" dirty="0">
                <a:solidFill>
                  <a:schemeClr val="bg1"/>
                </a:solidFill>
                <a:latin typeface="Public Sans"/>
              </a:rPr>
              <a:t>VCP Reappointments</a:t>
            </a:r>
            <a:endParaRPr lang="en-US" sz="2800" b="1" i="0" dirty="0">
              <a:solidFill>
                <a:schemeClr val="bg1"/>
              </a:solidFill>
              <a:effectLst/>
              <a:latin typeface="Public Sans"/>
            </a:endParaRPr>
          </a:p>
        </p:txBody>
      </p:sp>
      <p:sp>
        <p:nvSpPr>
          <p:cNvPr id="4" name="TextBox 3">
            <a:extLst>
              <a:ext uri="{FF2B5EF4-FFF2-40B4-BE49-F238E27FC236}">
                <a16:creationId xmlns:a16="http://schemas.microsoft.com/office/drawing/2014/main" id="{EAF3068A-AC91-741B-16AD-21F02F7FE393}"/>
              </a:ext>
            </a:extLst>
          </p:cNvPr>
          <p:cNvSpPr txBox="1"/>
          <p:nvPr/>
        </p:nvSpPr>
        <p:spPr>
          <a:xfrm>
            <a:off x="342900" y="1099382"/>
            <a:ext cx="11506200" cy="5324535"/>
          </a:xfrm>
          <a:prstGeom prst="rect">
            <a:avLst/>
          </a:prstGeom>
          <a:noFill/>
        </p:spPr>
        <p:txBody>
          <a:bodyPr wrap="square" rtlCol="0">
            <a:spAutoFit/>
          </a:bodyPr>
          <a:lstStyle/>
          <a:p>
            <a:pPr algn="l"/>
            <a:r>
              <a:rPr lang="en-US" sz="2000" b="1" u="sng" dirty="0">
                <a:solidFill>
                  <a:srgbClr val="3B3A48"/>
                </a:solidFill>
              </a:rPr>
              <a:t>Rea</a:t>
            </a:r>
            <a:r>
              <a:rPr lang="en-US" sz="2000" b="1" u="sng" dirty="0">
                <a:solidFill>
                  <a:srgbClr val="3B3A48"/>
                </a:solidFill>
                <a:effectLst/>
              </a:rPr>
              <a:t>ppointment Process</a:t>
            </a:r>
          </a:p>
          <a:p>
            <a:pPr algn="l"/>
            <a:endParaRPr lang="en-US" sz="2000" b="1" u="sng" dirty="0">
              <a:solidFill>
                <a:srgbClr val="3B3A48"/>
              </a:solidFill>
              <a:effectLst/>
            </a:endParaRPr>
          </a:p>
          <a:p>
            <a:pPr marL="342900" indent="-342900" algn="l">
              <a:buFont typeface="Wingdings" panose="05000000000000000000" pitchFamily="2" charset="2"/>
              <a:buChar char="Ø"/>
            </a:pPr>
            <a:r>
              <a:rPr lang="en-US" sz="2000" dirty="0">
                <a:solidFill>
                  <a:srgbClr val="3B3A48"/>
                </a:solidFill>
              </a:rPr>
              <a:t>Rea</a:t>
            </a:r>
            <a:r>
              <a:rPr lang="en-US" sz="2000" dirty="0">
                <a:solidFill>
                  <a:srgbClr val="3B3A48"/>
                </a:solidFill>
                <a:effectLst/>
              </a:rPr>
              <a:t>ppointment requests should be submitted via an Exemption in Recruit.</a:t>
            </a:r>
          </a:p>
          <a:p>
            <a:pPr marL="342900" indent="-342900" algn="l">
              <a:buFont typeface="Wingdings" panose="05000000000000000000" pitchFamily="2" charset="2"/>
              <a:buChar char="Ø"/>
            </a:pPr>
            <a:r>
              <a:rPr lang="en-US" sz="2000" dirty="0">
                <a:solidFill>
                  <a:srgbClr val="3B3A48"/>
                </a:solidFill>
              </a:rPr>
              <a:t>The following information must be included in the Exemption:</a:t>
            </a:r>
          </a:p>
          <a:p>
            <a:pPr marL="742950" lvl="1" indent="-285750">
              <a:buFont typeface="Arial" panose="020B0604020202020204" pitchFamily="34" charset="0"/>
              <a:buChar char="•"/>
            </a:pPr>
            <a:r>
              <a:rPr lang="en-US" sz="2000" dirty="0">
                <a:solidFill>
                  <a:srgbClr val="3B3A48"/>
                </a:solidFill>
              </a:rPr>
              <a:t>Department Chair reappointment letter </a:t>
            </a:r>
            <a:r>
              <a:rPr lang="en-US" sz="2000" i="1" u="sng" dirty="0">
                <a:solidFill>
                  <a:srgbClr val="3B3A48"/>
                </a:solidFill>
              </a:rPr>
              <a:t>or</a:t>
            </a:r>
            <a:r>
              <a:rPr lang="en-US" sz="2000" dirty="0">
                <a:solidFill>
                  <a:srgbClr val="3B3A48"/>
                </a:solidFill>
              </a:rPr>
              <a:t> reappointment request included in the  “Additional Details” section under “Department comments”</a:t>
            </a:r>
          </a:p>
          <a:p>
            <a:pPr marL="742950" lvl="1" indent="-285750">
              <a:buFont typeface="Arial" panose="020B0604020202020204" pitchFamily="34" charset="0"/>
              <a:buChar char="•"/>
            </a:pPr>
            <a:r>
              <a:rPr lang="en-US" sz="2000" dirty="0">
                <a:solidFill>
                  <a:srgbClr val="3B3A48"/>
                </a:solidFill>
              </a:rPr>
              <a:t>Candidate CV</a:t>
            </a:r>
          </a:p>
          <a:p>
            <a:pPr marL="742950" lvl="1" indent="-285750">
              <a:buFont typeface="Arial" panose="020B0604020202020204" pitchFamily="34" charset="0"/>
              <a:buChar char="•"/>
            </a:pPr>
            <a:r>
              <a:rPr lang="en-US" sz="2000" dirty="0">
                <a:solidFill>
                  <a:srgbClr val="3B3A48"/>
                </a:solidFill>
              </a:rPr>
              <a:t>VCP Hours Worksheets for the past 5 years or since Appointment if less than 5 years</a:t>
            </a:r>
          </a:p>
          <a:p>
            <a:pPr marL="742950" lvl="1" indent="-285750">
              <a:buFont typeface="Arial" panose="020B0604020202020204" pitchFamily="34" charset="0"/>
              <a:buChar char="•"/>
            </a:pPr>
            <a:r>
              <a:rPr lang="en-US" sz="2000" dirty="0">
                <a:solidFill>
                  <a:srgbClr val="3B3A48"/>
                </a:solidFill>
              </a:rPr>
              <a:t>Note that departments using the VCP portal to track teaching hours do </a:t>
            </a:r>
            <a:r>
              <a:rPr lang="en-US" sz="2000" u="sng" dirty="0">
                <a:solidFill>
                  <a:srgbClr val="3B3A48"/>
                </a:solidFill>
              </a:rPr>
              <a:t>not</a:t>
            </a:r>
            <a:r>
              <a:rPr lang="en-US" sz="2000" dirty="0">
                <a:solidFill>
                  <a:srgbClr val="3B3A48"/>
                </a:solidFill>
              </a:rPr>
              <a:t> need to upload VCP Hours Worksheets. Instead, please include the statement, “Teaching hours have been verified in the VCP portal. Department certifies that the employee has met the minimum number of hours.”</a:t>
            </a:r>
          </a:p>
          <a:p>
            <a:pPr marL="742950" lvl="1" indent="-285750">
              <a:buFont typeface="Arial" panose="020B0604020202020204" pitchFamily="34" charset="0"/>
              <a:buChar char="•"/>
            </a:pPr>
            <a:r>
              <a:rPr lang="en-US" sz="2000" dirty="0">
                <a:solidFill>
                  <a:srgbClr val="3B3A48"/>
                </a:solidFill>
              </a:rPr>
              <a:t>Appendix A Attestation Form, if applicable (please refer to our VCP guidelines, link included on Resources slide)</a:t>
            </a:r>
          </a:p>
          <a:p>
            <a:pPr marL="342900" indent="-342900" algn="l">
              <a:buFont typeface="Wingdings" panose="05000000000000000000" pitchFamily="2" charset="2"/>
              <a:buChar char="Ø"/>
            </a:pPr>
            <a:r>
              <a:rPr lang="en-US" sz="2000" dirty="0">
                <a:solidFill>
                  <a:srgbClr val="3B3A48"/>
                </a:solidFill>
              </a:rPr>
              <a:t>Once the Exemption has been approved, please submit Job Changes case (reason: New End Date) in AggieService to initiate data entry into UCPath. Please include Exemption EXR # in the case comments.</a:t>
            </a:r>
          </a:p>
          <a:p>
            <a:pPr marL="342900" indent="-342900" algn="l">
              <a:buFont typeface="Wingdings" panose="05000000000000000000" pitchFamily="2" charset="2"/>
              <a:buChar char="Ø"/>
            </a:pPr>
            <a:r>
              <a:rPr lang="en-US" sz="2000" dirty="0">
                <a:solidFill>
                  <a:srgbClr val="3B3A48"/>
                </a:solidFill>
              </a:rPr>
              <a:t>Reappointment letter will be created by AP and send to department admin for issuance to the employee.</a:t>
            </a:r>
          </a:p>
          <a:p>
            <a:pPr algn="l"/>
            <a:endParaRPr lang="en-US" sz="2000" b="1" i="0" dirty="0">
              <a:solidFill>
                <a:srgbClr val="3B3A48"/>
              </a:solidFill>
              <a:effectLst/>
            </a:endParaRPr>
          </a:p>
        </p:txBody>
      </p:sp>
    </p:spTree>
    <p:extLst>
      <p:ext uri="{BB962C8B-B14F-4D97-AF65-F5344CB8AC3E}">
        <p14:creationId xmlns:p14="http://schemas.microsoft.com/office/powerpoint/2010/main" val="9685948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11F2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30D83D04E40F94CB79E5E1DB74349D6" ma:contentTypeVersion="11" ma:contentTypeDescription="Create a new document." ma:contentTypeScope="" ma:versionID="6b2806c808d55106f4b265ac1b59dbe9">
  <xsd:schema xmlns:xsd="http://www.w3.org/2001/XMLSchema" xmlns:xs="http://www.w3.org/2001/XMLSchema" xmlns:p="http://schemas.microsoft.com/office/2006/metadata/properties" xmlns:ns3="b23c2578-2915-47ee-959e-966fc32d104e" xmlns:ns4="ec91cb29-89ad-4c5c-bf91-62efe8afce3d" targetNamespace="http://schemas.microsoft.com/office/2006/metadata/properties" ma:root="true" ma:fieldsID="b553b0ebfa926014645f195cb2a9507a" ns3:_="" ns4:_="">
    <xsd:import namespace="b23c2578-2915-47ee-959e-966fc32d104e"/>
    <xsd:import namespace="ec91cb29-89ad-4c5c-bf91-62efe8afce3d"/>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DateTaken" minOccurs="0"/>
                <xsd:element ref="ns3:MediaLengthInSeconds"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3c2578-2915-47ee-959e-966fc32d104e"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_activity" ma:index="17" nillable="true" ma:displayName="_activity" ma:hidden="true" ma:internalName="_activity">
      <xsd:simpleType>
        <xsd:restriction base="dms:Note"/>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c91cb29-89ad-4c5c-bf91-62efe8afce3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b23c2578-2915-47ee-959e-966fc32d104e" xsi:nil="true"/>
  </documentManagement>
</p:properties>
</file>

<file path=customXml/itemProps1.xml><?xml version="1.0" encoding="utf-8"?>
<ds:datastoreItem xmlns:ds="http://schemas.openxmlformats.org/officeDocument/2006/customXml" ds:itemID="{80D28F34-3C83-4DF7-B32F-CEFF38006852}">
  <ds:schemaRefs>
    <ds:schemaRef ds:uri="http://schemas.microsoft.com/sharepoint/v3/contenttype/forms"/>
  </ds:schemaRefs>
</ds:datastoreItem>
</file>

<file path=customXml/itemProps2.xml><?xml version="1.0" encoding="utf-8"?>
<ds:datastoreItem xmlns:ds="http://schemas.openxmlformats.org/officeDocument/2006/customXml" ds:itemID="{CF002CE9-A0E2-4159-9CED-D2767F2F22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23c2578-2915-47ee-959e-966fc32d104e"/>
    <ds:schemaRef ds:uri="ec91cb29-89ad-4c5c-bf91-62efe8afce3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193909A-3E09-4E46-9209-CD0978B49440}">
  <ds:schemaRefs>
    <ds:schemaRef ds:uri="http://schemas.microsoft.com/office/2006/documentManagement/types"/>
    <ds:schemaRef ds:uri="http://purl.org/dc/terms/"/>
    <ds:schemaRef ds:uri="http://purl.org/dc/dcmitype/"/>
    <ds:schemaRef ds:uri="http://purl.org/dc/elements/1.1/"/>
    <ds:schemaRef ds:uri="b23c2578-2915-47ee-959e-966fc32d104e"/>
    <ds:schemaRef ds:uri="http://www.w3.org/XML/1998/namespace"/>
    <ds:schemaRef ds:uri="http://schemas.openxmlformats.org/package/2006/metadata/core-properties"/>
    <ds:schemaRef ds:uri="http://schemas.microsoft.com/office/infopath/2007/PartnerControls"/>
    <ds:schemaRef ds:uri="ec91cb29-89ad-4c5c-bf91-62efe8afce3d"/>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20597</TotalTime>
  <Words>4012</Words>
  <Application>Microsoft Office PowerPoint</Application>
  <PresentationFormat>Widescreen</PresentationFormat>
  <Paragraphs>458</Paragraphs>
  <Slides>27</Slides>
  <Notes>27</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27</vt:i4>
      </vt:variant>
    </vt:vector>
  </HeadingPairs>
  <TitlesOfParts>
    <vt:vector size="39" baseType="lpstr">
      <vt:lpstr>Aptos</vt:lpstr>
      <vt:lpstr>Arial</vt:lpstr>
      <vt:lpstr>Calibri</vt:lpstr>
      <vt:lpstr>Calibri (Body)</vt:lpstr>
      <vt:lpstr>Calibri Body</vt:lpstr>
      <vt:lpstr>Calibri Light</vt:lpstr>
      <vt:lpstr>Courier New</vt:lpstr>
      <vt:lpstr>Public Sans</vt:lpstr>
      <vt:lpstr>Symbol</vt:lpstr>
      <vt:lpstr>Verdana</vt:lpstr>
      <vt:lpstr>Wingdings</vt:lpstr>
      <vt:lpstr>Office Theme</vt:lpstr>
      <vt:lpstr>Academic Personnel Monthly Information Session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Brown Bag:  UCPath- Academic Transactions</dc:title>
  <dc:creator>Nicole M Steele</dc:creator>
  <cp:lastModifiedBy>Jen A Martinez</cp:lastModifiedBy>
  <cp:revision>198</cp:revision>
  <cp:lastPrinted>2024-03-21T23:34:25Z</cp:lastPrinted>
  <dcterms:created xsi:type="dcterms:W3CDTF">2021-08-12T22:35:41Z</dcterms:created>
  <dcterms:modified xsi:type="dcterms:W3CDTF">2026-04-02T14:02:25Z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2021-04-01T00:00:00Z</vt:filetime>
  </property>
  <property fmtid="{D5CDD505-2E9C-101B-9397-08002B2CF9AE}" pid="3" name="Creator">
    <vt:lpwstr>Acrobat PDFMaker 17 for PowerPoint</vt:lpwstr>
  </property>
  <property fmtid="{D5CDD505-2E9C-101B-9397-08002B2CF9AE}" pid="4" name="LastSaved">
    <vt:filetime>2021-08-12T00:00:00Z</vt:filetime>
  </property>
  <property fmtid="{D5CDD505-2E9C-101B-9397-08002B2CF9AE}" pid="5" name="ContentTypeId">
    <vt:lpwstr>0x010100F30D83D04E40F94CB79E5E1DB74349D6</vt:lpwstr>
  </property>
</Properties>
</file>